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68" r:id="rId4"/>
    <p:sldId id="269" r:id="rId5"/>
    <p:sldId id="259" r:id="rId6"/>
    <p:sldId id="260" r:id="rId7"/>
    <p:sldId id="261" r:id="rId8"/>
    <p:sldId id="262" r:id="rId9"/>
    <p:sldId id="263" r:id="rId10"/>
    <p:sldId id="272" r:id="rId11"/>
    <p:sldId id="273" r:id="rId12"/>
    <p:sldId id="281" r:id="rId13"/>
    <p:sldId id="264" r:id="rId14"/>
    <p:sldId id="265" r:id="rId15"/>
    <p:sldId id="266" r:id="rId16"/>
    <p:sldId id="277" r:id="rId17"/>
    <p:sldId id="278" r:id="rId18"/>
    <p:sldId id="279" r:id="rId19"/>
    <p:sldId id="270" r:id="rId20"/>
    <p:sldId id="271" r:id="rId21"/>
    <p:sldId id="274" r:id="rId22"/>
    <p:sldId id="275" r:id="rId23"/>
    <p:sldId id="276" r:id="rId24"/>
    <p:sldId id="280" r:id="rId25"/>
    <p:sldId id="25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3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F33DB8-B60E-4E3C-A60C-26201D013AC9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38B25A-8E43-4ED4-988F-D80E12CACC3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29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task manager here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8B25A-8E43-4ED4-988F-D80E12CACC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127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D4C3A4-308C-402B-99F4-089098BDB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10312"/>
            <a:ext cx="9144000" cy="2387600"/>
          </a:xfrm>
        </p:spPr>
        <p:txBody>
          <a:bodyPr anchor="t" anchorCtr="0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392D54D-575D-4BD2-A8A1-9564C17EA5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70525"/>
            <a:ext cx="9144000" cy="102408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3328F88-75FA-4194-B143-DC6541E0B3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2837638"/>
            <a:ext cx="4076190" cy="279047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15FAA71-898D-400C-BBB0-A39DAA5702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73" y="1992397"/>
            <a:ext cx="379159" cy="517035"/>
          </a:xfrm>
          <a:prstGeom prst="rect">
            <a:avLst/>
          </a:prstGeom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CE67A54C-4F6F-4E83-AFB0-842E947D3BE0}"/>
              </a:ext>
            </a:extLst>
          </p:cNvPr>
          <p:cNvGrpSpPr/>
          <p:nvPr userDrawn="1"/>
        </p:nvGrpSpPr>
        <p:grpSpPr>
          <a:xfrm>
            <a:off x="3315667" y="515566"/>
            <a:ext cx="5560667" cy="1070395"/>
            <a:chOff x="3465036" y="515566"/>
            <a:chExt cx="5560667" cy="1070395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54E22F02-C264-4C29-882B-83090A7E356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5036" y="880179"/>
              <a:ext cx="1546667" cy="417778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794A6DD1-01ED-463F-BCF3-A1CE671ACE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3141" y="628268"/>
              <a:ext cx="754036" cy="921600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DEC0EFBA-01D8-480F-AB43-19330754F6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7215815" y="677257"/>
              <a:ext cx="1642424" cy="574848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074F2F4B-7465-4AD1-B125-30CB05E940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7048350" y="515566"/>
              <a:ext cx="1977353" cy="898230"/>
            </a:xfrm>
            <a:prstGeom prst="rect">
              <a:avLst/>
            </a:prstGeom>
          </p:spPr>
        </p:pic>
        <p:pic>
          <p:nvPicPr>
            <p:cNvPr id="13" name="Picture 4" descr="ISC-PIF (@iscpif@mastodon.social) - Mastodon">
              <a:extLst>
                <a:ext uri="{FF2B5EF4-FFF2-40B4-BE49-F238E27FC236}">
                  <a16:creationId xmlns:a16="http://schemas.microsoft.com/office/drawing/2014/main" id="{3F6AD9E4-FDDF-4DE1-8987-6ED809F8D6C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579407"/>
              <a:ext cx="1006554" cy="1006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799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789743-6687-4C47-A4AE-59D8252F1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9547"/>
          </a:xfrm>
        </p:spPr>
        <p:txBody>
          <a:bodyPr/>
          <a:lstStyle>
            <a:lvl1pPr>
              <a:defRPr b="1">
                <a:solidFill>
                  <a:srgbClr val="00A3A6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B3A392-CF22-4BFE-AE08-78EA40C82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2004"/>
            <a:ext cx="10515600" cy="471495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F787AB0-2768-4BDA-90E0-B550157169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84846"/>
            <a:ext cx="1682886" cy="67315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EFE8EBA-9779-4636-9BD9-3BB3662279A4}"/>
              </a:ext>
            </a:extLst>
          </p:cNvPr>
          <p:cNvSpPr txBox="1"/>
          <p:nvPr userDrawn="1"/>
        </p:nvSpPr>
        <p:spPr>
          <a:xfrm>
            <a:off x="943584" y="6384838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275662"/>
                </a:solidFill>
                <a:latin typeface="+mn-lt"/>
              </a:rPr>
              <a:t>TITLE OF THE PRESENTATION HERE (MODIFY IN VIEW -&gt; MASK</a:t>
            </a:r>
            <a:r>
              <a:rPr lang="it-IT" sz="1000" baseline="0" dirty="0">
                <a:solidFill>
                  <a:srgbClr val="275662"/>
                </a:solidFill>
                <a:latin typeface="+mn-lt"/>
              </a:rPr>
              <a:t> / AFFICHAGE -&gt; MASQUE DE DIAPOSITIVES) 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E6394E3-418A-4F54-B2E3-7BAB1C7B10B7}"/>
              </a:ext>
            </a:extLst>
          </p:cNvPr>
          <p:cNvSpPr txBox="1"/>
          <p:nvPr userDrawn="1"/>
        </p:nvSpPr>
        <p:spPr>
          <a:xfrm>
            <a:off x="943584" y="6544451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00A3A6"/>
                </a:solidFill>
                <a:latin typeface="+mj-lt"/>
              </a:rPr>
              <a:t>Alberto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 TONDA, Team EKINOCS, UMR 518 MIA-PS, INRAE, Université Paris-Saclay</a:t>
            </a:r>
            <a:endParaRPr lang="fr-FR" sz="1000" dirty="0">
              <a:solidFill>
                <a:srgbClr val="00A3A6"/>
              </a:solidFill>
              <a:latin typeface="+mj-lt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420B4B2-7448-4A16-B614-F104AA7994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087" y="-56964"/>
            <a:ext cx="881914" cy="107789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3387606-03FF-4661-983B-17A21CE9A79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50" y="531220"/>
            <a:ext cx="377801" cy="489712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9FBB57E-9659-4D31-82F8-900649F4E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258" y="6361810"/>
            <a:ext cx="935477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00A3A6"/>
                </a:solidFill>
              </a:defRPr>
            </a:lvl1pPr>
          </a:lstStyle>
          <a:p>
            <a:fld id="{19485C6F-9B8D-4FB9-A42B-A9ABFED612B1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4" name="Espace réservé du pied de page 4">
            <a:extLst>
              <a:ext uri="{FF2B5EF4-FFF2-40B4-BE49-F238E27FC236}">
                <a16:creationId xmlns:a16="http://schemas.microsoft.com/office/drawing/2014/main" id="{AB70575D-AA56-4AD0-9926-6F159D820F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88332" y="636720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sng">
                <a:solidFill>
                  <a:srgbClr val="00A3A6"/>
                </a:solidFill>
              </a:defRPr>
            </a:lvl1pPr>
          </a:lstStyle>
          <a:p>
            <a:r>
              <a:rPr lang="en-US" dirty="0"/>
              <a:t>alberto.tonda@inrae.fr</a:t>
            </a:r>
          </a:p>
        </p:txBody>
      </p:sp>
    </p:spTree>
    <p:extLst>
      <p:ext uri="{BB962C8B-B14F-4D97-AF65-F5344CB8AC3E}">
        <p14:creationId xmlns:p14="http://schemas.microsoft.com/office/powerpoint/2010/main" val="212330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789743-6687-4C47-A4AE-59D8252F1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9547"/>
          </a:xfrm>
        </p:spPr>
        <p:txBody>
          <a:bodyPr/>
          <a:lstStyle>
            <a:lvl1pPr>
              <a:defRPr b="1">
                <a:solidFill>
                  <a:srgbClr val="00A3A6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B3A392-CF22-4BFE-AE08-78EA40C82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2004"/>
            <a:ext cx="5220000" cy="471495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F787AB0-2768-4BDA-90E0-B550157169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84846"/>
            <a:ext cx="1682886" cy="67315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EFE8EBA-9779-4636-9BD9-3BB3662279A4}"/>
              </a:ext>
            </a:extLst>
          </p:cNvPr>
          <p:cNvSpPr txBox="1"/>
          <p:nvPr userDrawn="1"/>
        </p:nvSpPr>
        <p:spPr>
          <a:xfrm>
            <a:off x="943584" y="6384838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275662"/>
                </a:solidFill>
                <a:latin typeface="+mn-lt"/>
              </a:rPr>
              <a:t>TITLE OF THE PRESENTATION HERE (MODIFY IN VIEW -&gt; MASK</a:t>
            </a:r>
            <a:r>
              <a:rPr lang="it-IT" sz="1000" baseline="0" dirty="0">
                <a:solidFill>
                  <a:srgbClr val="275662"/>
                </a:solidFill>
                <a:latin typeface="+mn-lt"/>
              </a:rPr>
              <a:t> / AFFICHAGE -&gt; MASQUE DE DIAPOSITIVES) 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E6394E3-418A-4F54-B2E3-7BAB1C7B10B7}"/>
              </a:ext>
            </a:extLst>
          </p:cNvPr>
          <p:cNvSpPr txBox="1"/>
          <p:nvPr userDrawn="1"/>
        </p:nvSpPr>
        <p:spPr>
          <a:xfrm>
            <a:off x="943584" y="6544451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00A3A6"/>
                </a:solidFill>
                <a:latin typeface="+mj-lt"/>
              </a:rPr>
              <a:t>Alberto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 TONDA, Team EKINOCS, UMR 518 MIA-PS, INRAE, Université Paris-Saclay</a:t>
            </a:r>
            <a:endParaRPr lang="fr-FR" sz="1000" dirty="0">
              <a:solidFill>
                <a:srgbClr val="00A3A6"/>
              </a:solidFill>
              <a:latin typeface="+mj-lt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420B4B2-7448-4A16-B614-F104AA7994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14759"/>
            <a:ext cx="752657" cy="91991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3387606-03FF-4661-983B-17A21CE9A79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82" y="531220"/>
            <a:ext cx="402270" cy="548550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9FBB57E-9659-4D31-82F8-900649F4E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258" y="6361810"/>
            <a:ext cx="935477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00A3A6"/>
                </a:solidFill>
              </a:defRPr>
            </a:lvl1pPr>
          </a:lstStyle>
          <a:p>
            <a:fld id="{19485C6F-9B8D-4FB9-A42B-A9ABFED612B1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AAE9138C-AD7E-4719-BCD7-6C24C3CD34D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33803" y="1452276"/>
            <a:ext cx="5220000" cy="471495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2A2B0178-4D08-4C79-A8B9-154F46F548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88332" y="636720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sng">
                <a:solidFill>
                  <a:srgbClr val="00A3A6"/>
                </a:solidFill>
              </a:defRPr>
            </a:lvl1pPr>
          </a:lstStyle>
          <a:p>
            <a:r>
              <a:rPr lang="en-US" dirty="0"/>
              <a:t>alberto.tonda@inrae.fr</a:t>
            </a:r>
          </a:p>
        </p:txBody>
      </p:sp>
    </p:spTree>
    <p:extLst>
      <p:ext uri="{BB962C8B-B14F-4D97-AF65-F5344CB8AC3E}">
        <p14:creationId xmlns:p14="http://schemas.microsoft.com/office/powerpoint/2010/main" val="2469228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09E670DC-58AC-4770-A843-330C22FB57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7638"/>
            <a:ext cx="4076700" cy="27908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8B79A62-F1C6-4275-BC22-7B1BCBAF4F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187" y="2837638"/>
            <a:ext cx="314325" cy="4286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B4C282A-6975-40A6-A569-FC601FFAE2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767207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 b="1">
                <a:solidFill>
                  <a:srgbClr val="00A3A6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93749FC-FC23-4E17-9311-2E6A9E8CC7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01843" y="3834656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link</a:t>
            </a:r>
            <a:r>
              <a:rPr lang="fr-FR" dirty="0"/>
              <a:t> to GitHub repository </a:t>
            </a:r>
            <a:r>
              <a:rPr lang="fr-FR" dirty="0" err="1"/>
              <a:t>here</a:t>
            </a:r>
            <a:r>
              <a:rPr lang="fr-FR" dirty="0"/>
              <a:t>, if </a:t>
            </a:r>
            <a:r>
              <a:rPr lang="fr-FR" dirty="0" err="1"/>
              <a:t>we</a:t>
            </a:r>
            <a:r>
              <a:rPr lang="fr-FR" dirty="0"/>
              <a:t> have one</a:t>
            </a:r>
            <a:endParaRPr lang="en-US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8C7C87EF-E747-412B-9CED-ED65ABA08979}"/>
              </a:ext>
            </a:extLst>
          </p:cNvPr>
          <p:cNvGrpSpPr/>
          <p:nvPr userDrawn="1"/>
        </p:nvGrpSpPr>
        <p:grpSpPr>
          <a:xfrm>
            <a:off x="3283801" y="1018800"/>
            <a:ext cx="5624398" cy="919914"/>
            <a:chOff x="2401852" y="1018800"/>
            <a:chExt cx="5624398" cy="919914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51D1867A-3C01-4F30-8D40-59F9E23600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1852" y="1272218"/>
              <a:ext cx="1546667" cy="417777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5569EDBE-CD57-41FF-876F-DA52748BEE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0000" y="1018800"/>
              <a:ext cx="752657" cy="919914"/>
            </a:xfrm>
            <a:prstGeom prst="rect">
              <a:avLst/>
            </a:prstGeom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F9FCAB56-BF8B-45C7-B03A-8AF4CA82AE3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2283" b="75673" l="54554" r="9098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5610" r="4463" b="17653"/>
            <a:stretch/>
          </p:blipFill>
          <p:spPr bwMode="auto">
            <a:xfrm>
              <a:off x="4938382" y="1037974"/>
              <a:ext cx="1295445" cy="884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AF40AC18-862E-409F-9AD0-EC98C69513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6383826" y="1073027"/>
              <a:ext cx="1642424" cy="574848"/>
            </a:xfrm>
            <a:prstGeom prst="rect">
              <a:avLst/>
            </a:prstGeom>
          </p:spPr>
        </p:pic>
      </p:grpSp>
      <p:sp>
        <p:nvSpPr>
          <p:cNvPr id="15" name="Subtitle 2">
            <a:extLst>
              <a:ext uri="{FF2B5EF4-FFF2-40B4-BE49-F238E27FC236}">
                <a16:creationId xmlns:a16="http://schemas.microsoft.com/office/drawing/2014/main" id="{1C065881-3337-4161-ABDB-6510805F4051}"/>
              </a:ext>
            </a:extLst>
          </p:cNvPr>
          <p:cNvSpPr txBox="1">
            <a:spLocks/>
          </p:cNvSpPr>
          <p:nvPr userDrawn="1"/>
        </p:nvSpPr>
        <p:spPr>
          <a:xfrm>
            <a:off x="2407761" y="4499320"/>
            <a:ext cx="9144000" cy="654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275662"/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u="sng" dirty="0">
                <a:solidFill>
                  <a:srgbClr val="00A3A6"/>
                </a:solidFill>
              </a:rPr>
              <a:t>alberto.tonda@inrae.fr</a:t>
            </a:r>
            <a:endParaRPr lang="en-US" u="sng" dirty="0">
              <a:solidFill>
                <a:srgbClr val="00A3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818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7B510B5-0959-4DCA-80B4-33E11BF47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42D4D6A-A852-4D15-A3FB-2A35F65749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858270-B581-49D5-9FD5-5995D12F2C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23EA0E2-8C33-4344-89A8-BFD224DA46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alberto.tonda@inrae.fr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32E4EEA5-E6E1-425A-A2C6-F582B730D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9258" y="6361810"/>
            <a:ext cx="935477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00A3A6"/>
                </a:solidFill>
              </a:defRPr>
            </a:lvl1pPr>
          </a:lstStyle>
          <a:p>
            <a:fld id="{19485C6F-9B8D-4FB9-A42B-A9ABFED612B1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38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jpeg"/><Relationship Id="rId18" Type="http://schemas.openxmlformats.org/officeDocument/2006/relationships/image" Target="../media/image30.jpeg"/><Relationship Id="rId3" Type="http://schemas.openxmlformats.org/officeDocument/2006/relationships/image" Target="../media/image15.jpeg"/><Relationship Id="rId21" Type="http://schemas.openxmlformats.org/officeDocument/2006/relationships/image" Target="../media/image33.jpe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17" Type="http://schemas.openxmlformats.org/officeDocument/2006/relationships/image" Target="../media/image29.jpe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5" Type="http://schemas.openxmlformats.org/officeDocument/2006/relationships/image" Target="../media/image27.jpeg"/><Relationship Id="rId10" Type="http://schemas.openxmlformats.org/officeDocument/2006/relationships/image" Target="../media/image22.jpeg"/><Relationship Id="rId19" Type="http://schemas.openxmlformats.org/officeDocument/2006/relationships/image" Target="../media/image31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Relationship Id="rId14" Type="http://schemas.openxmlformats.org/officeDocument/2006/relationships/image" Target="../media/image2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EB07DE-F149-4E82-BE75-19CFD8D9F6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quick glance at </a:t>
            </a:r>
            <a:br>
              <a:rPr lang="en-US" dirty="0"/>
            </a:br>
            <a:r>
              <a:rPr lang="en-US" dirty="0"/>
              <a:t>Computer Science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7DD15FF-9290-421D-BFEE-02EB369BCC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70525"/>
            <a:ext cx="9144000" cy="2001092"/>
          </a:xfrm>
        </p:spPr>
        <p:txBody>
          <a:bodyPr>
            <a:normAutofit/>
          </a:bodyPr>
          <a:lstStyle/>
          <a:p>
            <a:r>
              <a:rPr lang="en-US" sz="2800" b="1" dirty="0"/>
              <a:t>Alberto Tonda</a:t>
            </a:r>
            <a:r>
              <a:rPr lang="en-US" sz="2800" dirty="0"/>
              <a:t>, Ph.D., Senior permanent researcher (DR)</a:t>
            </a:r>
          </a:p>
          <a:p>
            <a:r>
              <a:rPr lang="en-US" sz="2000" i="1" dirty="0"/>
              <a:t>UMR 518 </a:t>
            </a:r>
            <a:r>
              <a:rPr lang="en-US" sz="2000" i="1" dirty="0" err="1"/>
              <a:t>Mathématiques</a:t>
            </a:r>
            <a:r>
              <a:rPr lang="en-US" sz="2000" i="1" dirty="0"/>
              <a:t> et Informatique </a:t>
            </a:r>
            <a:r>
              <a:rPr lang="en-US" sz="2000" i="1" dirty="0" err="1"/>
              <a:t>Appliquées</a:t>
            </a:r>
            <a:r>
              <a:rPr lang="en-US" sz="2000" i="1" dirty="0"/>
              <a:t> - PS, INRAE, U. Paris-</a:t>
            </a:r>
            <a:r>
              <a:rPr lang="en-US" sz="2000" i="1" dirty="0" err="1"/>
              <a:t>Saclay</a:t>
            </a:r>
            <a:br>
              <a:rPr lang="en-US" sz="2000" i="1" dirty="0"/>
            </a:br>
            <a:r>
              <a:rPr lang="en-US" sz="2000" i="1" dirty="0"/>
              <a:t>UAR 3611 </a:t>
            </a:r>
            <a:r>
              <a:rPr lang="en-US" sz="2000" i="1" dirty="0" err="1"/>
              <a:t>Institut</a:t>
            </a:r>
            <a:r>
              <a:rPr lang="en-US" sz="2000" i="1" dirty="0"/>
              <a:t> des </a:t>
            </a:r>
            <a:r>
              <a:rPr lang="en-US" sz="2000" i="1" dirty="0" err="1"/>
              <a:t>Systèmes</a:t>
            </a:r>
            <a:r>
              <a:rPr lang="en-US" sz="2000" i="1" dirty="0"/>
              <a:t> Complexes Paris Ile-de-France, CNRS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u="sng" dirty="0">
                <a:cs typeface="Courier New" panose="02070309020205020404" pitchFamily="49" charset="0"/>
              </a:rPr>
              <a:t>alberto.tonda@inrae.fr</a:t>
            </a:r>
          </a:p>
        </p:txBody>
      </p:sp>
    </p:spTree>
    <p:extLst>
      <p:ext uri="{BB962C8B-B14F-4D97-AF65-F5344CB8AC3E}">
        <p14:creationId xmlns:p14="http://schemas.microsoft.com/office/powerpoint/2010/main" val="1154921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C93539-802C-4F4B-BAD4-CBEC0F827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F585FC-D7B6-416A-9B9F-139999396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Everything in a computer is stored as…?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8CFFD2A-E5EE-4CF5-8E50-BE4BC6A18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D8B585-D49B-409E-B62B-01234ADC9D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76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C93539-802C-4F4B-BAD4-CBEC0F827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F585FC-D7B6-416A-9B9F-139999396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Everything in a computer is stored as </a:t>
            </a:r>
            <a:r>
              <a:rPr lang="en-US" b="1" dirty="0"/>
              <a:t>bits</a:t>
            </a:r>
            <a:r>
              <a:rPr lang="en-US" dirty="0"/>
              <a:t>! 0/1</a:t>
            </a:r>
          </a:p>
          <a:p>
            <a:pPr lvl="1"/>
            <a:r>
              <a:rPr lang="en-US" dirty="0"/>
              <a:t>One single element is a </a:t>
            </a:r>
            <a:r>
              <a:rPr lang="en-US" b="1" dirty="0"/>
              <a:t>bit</a:t>
            </a:r>
            <a:r>
              <a:rPr lang="en-US" dirty="0"/>
              <a:t>, 8 bits make a </a:t>
            </a:r>
            <a:r>
              <a:rPr lang="en-US" b="1" dirty="0"/>
              <a:t>Byte (octet)</a:t>
            </a:r>
          </a:p>
          <a:p>
            <a:pPr lvl="1"/>
            <a:r>
              <a:rPr lang="en-US" dirty="0"/>
              <a:t>If your RAM memory is 16 GB (</a:t>
            </a:r>
            <a:r>
              <a:rPr lang="en-US" dirty="0" err="1"/>
              <a:t>GigaBytes</a:t>
            </a:r>
            <a:r>
              <a:rPr lang="en-US" dirty="0"/>
              <a:t>), it means it can store up to 16 * 10^9 Bytes (and even more, using tricks)</a:t>
            </a:r>
          </a:p>
          <a:p>
            <a:pPr lvl="1"/>
            <a:r>
              <a:rPr lang="en-US" dirty="0"/>
              <a:t>Memory is now so large that minimal amounts are kB (10^3 Bytes)</a:t>
            </a:r>
          </a:p>
          <a:p>
            <a:r>
              <a:rPr lang="en-US" dirty="0"/>
              <a:t>Estimate or measure </a:t>
            </a:r>
            <a:r>
              <a:rPr lang="en-US" u="sng" dirty="0"/>
              <a:t>how much memory</a:t>
            </a:r>
            <a:r>
              <a:rPr lang="en-US" dirty="0"/>
              <a:t> your program takes</a:t>
            </a:r>
          </a:p>
          <a:p>
            <a:pPr lvl="1"/>
            <a:r>
              <a:rPr lang="en-US" dirty="0"/>
              <a:t>E.g. in Python a </a:t>
            </a:r>
            <a:r>
              <a:rPr lang="en-US" b="1" dirty="0"/>
              <a:t>float</a:t>
            </a:r>
            <a:r>
              <a:rPr lang="en-US" dirty="0"/>
              <a:t> takes 8 Bytes (8*8=64 bits)</a:t>
            </a:r>
          </a:p>
          <a:p>
            <a:pPr lvl="1"/>
            <a:r>
              <a:rPr lang="en-US" dirty="0"/>
              <a:t>So you could store ~2 * 10^9 Python floats in RAM memory</a:t>
            </a:r>
          </a:p>
          <a:p>
            <a:pPr lvl="1"/>
            <a:r>
              <a:rPr lang="en-US" dirty="0"/>
              <a:t>But your operative system is also using memory; and so are all the other running programs, so in practice much less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8CFFD2A-E5EE-4CF5-8E50-BE4BC6A18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D8B585-D49B-409E-B62B-01234ADC9D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82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EB8BB6-701E-4A0D-BFD9-6369162E4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01B7AC-DA94-4075-B15F-88435C727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memory is divided into “cells” (memory blocks)</a:t>
            </a:r>
          </a:p>
          <a:p>
            <a:pPr lvl="1"/>
            <a:r>
              <a:rPr lang="en-US" dirty="0"/>
              <a:t>Each block has its own address, and can store bits</a:t>
            </a:r>
          </a:p>
          <a:p>
            <a:pPr lvl="1"/>
            <a:r>
              <a:rPr lang="en-US" b="1" dirty="0"/>
              <a:t>Values</a:t>
            </a:r>
            <a:r>
              <a:rPr lang="en-US" dirty="0"/>
              <a:t> inside variables are stored in blocks</a:t>
            </a:r>
          </a:p>
          <a:p>
            <a:pPr lvl="1"/>
            <a:r>
              <a:rPr lang="en-US" dirty="0"/>
              <a:t>Sometimes, </a:t>
            </a:r>
            <a:r>
              <a:rPr lang="en-US" b="1" dirty="0"/>
              <a:t>references</a:t>
            </a:r>
            <a:r>
              <a:rPr lang="en-US" dirty="0"/>
              <a:t> to blocks</a:t>
            </a:r>
            <a:endParaRPr lang="en-US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35D372-1252-4F33-B24B-A05423176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EEB576-66EA-4DA0-8C29-4A5BB37F3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E2138257-08C1-430E-81D0-C16DD70D00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977575"/>
              </p:ext>
            </p:extLst>
          </p:nvPr>
        </p:nvGraphicFramePr>
        <p:xfrm>
          <a:off x="8204460" y="3912636"/>
          <a:ext cx="3149340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7335">
                  <a:extLst>
                    <a:ext uri="{9D8B030D-6E8A-4147-A177-3AD203B41FA5}">
                      <a16:colId xmlns:a16="http://schemas.microsoft.com/office/drawing/2014/main" val="590911664"/>
                    </a:ext>
                  </a:extLst>
                </a:gridCol>
                <a:gridCol w="787335">
                  <a:extLst>
                    <a:ext uri="{9D8B030D-6E8A-4147-A177-3AD203B41FA5}">
                      <a16:colId xmlns:a16="http://schemas.microsoft.com/office/drawing/2014/main" val="3983171773"/>
                    </a:ext>
                  </a:extLst>
                </a:gridCol>
                <a:gridCol w="787335">
                  <a:extLst>
                    <a:ext uri="{9D8B030D-6E8A-4147-A177-3AD203B41FA5}">
                      <a16:colId xmlns:a16="http://schemas.microsoft.com/office/drawing/2014/main" val="2426899995"/>
                    </a:ext>
                  </a:extLst>
                </a:gridCol>
                <a:gridCol w="787335">
                  <a:extLst>
                    <a:ext uri="{9D8B030D-6E8A-4147-A177-3AD203B41FA5}">
                      <a16:colId xmlns:a16="http://schemas.microsoft.com/office/drawing/2014/main" val="3963540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4950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763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757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723958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3FAC4D6D-08FB-401B-81F2-0520006D8D34}"/>
              </a:ext>
            </a:extLst>
          </p:cNvPr>
          <p:cNvSpPr/>
          <p:nvPr/>
        </p:nvSpPr>
        <p:spPr>
          <a:xfrm>
            <a:off x="7224859" y="3316642"/>
            <a:ext cx="1131216" cy="4432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a=12</a:t>
            </a:r>
          </a:p>
        </p:txBody>
      </p:sp>
      <p:sp>
        <p:nvSpPr>
          <p:cNvPr id="8" name="Flèche : virage 7">
            <a:extLst>
              <a:ext uri="{FF2B5EF4-FFF2-40B4-BE49-F238E27FC236}">
                <a16:creationId xmlns:a16="http://schemas.microsoft.com/office/drawing/2014/main" id="{A560D936-5918-4EC9-A278-F5032C2E6CA3}"/>
              </a:ext>
            </a:extLst>
          </p:cNvPr>
          <p:cNvSpPr/>
          <p:nvPr/>
        </p:nvSpPr>
        <p:spPr>
          <a:xfrm rot="5400000">
            <a:off x="8486909" y="3326844"/>
            <a:ext cx="869546" cy="1131215"/>
          </a:xfrm>
          <a:prstGeom prst="bentArrow">
            <a:avLst>
              <a:gd name="adj1" fmla="val 13075"/>
              <a:gd name="adj2" fmla="val 25000"/>
              <a:gd name="adj3" fmla="val 25000"/>
              <a:gd name="adj4" fmla="val 4375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C0845B-30E8-41AD-95D6-D1AFD0A65ABB}"/>
              </a:ext>
            </a:extLst>
          </p:cNvPr>
          <p:cNvSpPr/>
          <p:nvPr/>
        </p:nvSpPr>
        <p:spPr>
          <a:xfrm>
            <a:off x="7314021" y="5513260"/>
            <a:ext cx="1131216" cy="4432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b=13</a:t>
            </a:r>
          </a:p>
        </p:txBody>
      </p:sp>
      <p:sp>
        <p:nvSpPr>
          <p:cNvPr id="10" name="Flèche : virage 9">
            <a:extLst>
              <a:ext uri="{FF2B5EF4-FFF2-40B4-BE49-F238E27FC236}">
                <a16:creationId xmlns:a16="http://schemas.microsoft.com/office/drawing/2014/main" id="{DEBD44D8-5446-4C6E-AD76-E3168F852C90}"/>
              </a:ext>
            </a:extLst>
          </p:cNvPr>
          <p:cNvSpPr/>
          <p:nvPr/>
        </p:nvSpPr>
        <p:spPr>
          <a:xfrm rot="16200000" flipV="1">
            <a:off x="9344356" y="4062104"/>
            <a:ext cx="869546" cy="2667783"/>
          </a:xfrm>
          <a:prstGeom prst="bentArrow">
            <a:avLst>
              <a:gd name="adj1" fmla="val 13075"/>
              <a:gd name="adj2" fmla="val 25000"/>
              <a:gd name="adj3" fmla="val 25000"/>
              <a:gd name="adj4" fmla="val 43750"/>
            </a:avLst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084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EB8BB6-701E-4A0D-BFD9-6369162E4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01B7AC-DA94-4075-B15F-88435C727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 management</a:t>
            </a:r>
          </a:p>
          <a:p>
            <a:pPr lvl="1"/>
            <a:r>
              <a:rPr lang="en-US" dirty="0"/>
              <a:t>Get rid of the stuff in memory you no longer use</a:t>
            </a:r>
          </a:p>
          <a:p>
            <a:pPr lvl="1"/>
            <a:r>
              <a:rPr lang="en-US" dirty="0"/>
              <a:t>Load new stuff in memory, properly</a:t>
            </a:r>
          </a:p>
          <a:p>
            <a:pPr lvl="1"/>
            <a:r>
              <a:rPr lang="en-US" dirty="0"/>
              <a:t>How do you do that in Python?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35D372-1252-4F33-B24B-A05423176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EEB576-66EA-4DA0-8C29-4A5BB37F3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823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EB8BB6-701E-4A0D-BFD9-6369162E4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01B7AC-DA94-4075-B15F-88435C727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 management</a:t>
            </a:r>
          </a:p>
          <a:p>
            <a:pPr lvl="1"/>
            <a:r>
              <a:rPr lang="en-US" dirty="0"/>
              <a:t>Get rid of the stuff in memory you no longer use</a:t>
            </a:r>
          </a:p>
          <a:p>
            <a:pPr lvl="1"/>
            <a:r>
              <a:rPr lang="en-US" dirty="0"/>
              <a:t>Load new stuff in memory, properly</a:t>
            </a:r>
          </a:p>
          <a:p>
            <a:pPr lvl="1"/>
            <a:r>
              <a:rPr lang="en-US" dirty="0"/>
              <a:t>How do you do that in Python?</a:t>
            </a:r>
          </a:p>
          <a:p>
            <a:endParaRPr lang="en-US" dirty="0"/>
          </a:p>
          <a:p>
            <a:r>
              <a:rPr lang="en-US" dirty="0"/>
              <a:t>YOU DON’T*</a:t>
            </a:r>
          </a:p>
          <a:p>
            <a:pPr lvl="1"/>
            <a:r>
              <a:rPr lang="en-US" dirty="0"/>
              <a:t>Python does that for you (</a:t>
            </a:r>
            <a:r>
              <a:rPr lang="en-US" b="1" dirty="0"/>
              <a:t>garbage collector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*however, the GC is not perfect, and you can invoke it manually</a:t>
            </a:r>
          </a:p>
          <a:p>
            <a:pPr lvl="1"/>
            <a:r>
              <a:rPr lang="en-US" dirty="0"/>
              <a:t>See the documentation of the </a:t>
            </a:r>
            <a:r>
              <a:rPr lang="en-US" b="1" dirty="0" err="1"/>
              <a:t>gc</a:t>
            </a:r>
            <a:r>
              <a:rPr lang="en-US" dirty="0"/>
              <a:t> Python package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35D372-1252-4F33-B24B-A05423176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EEB576-66EA-4DA0-8C29-4A5BB37F3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178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3C19F9-D0FA-4405-B2BD-6B1DEA52E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advice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5AE9C9-6E58-4457-A8DE-9319D9B41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languages allow for more precise control of memory</a:t>
            </a:r>
          </a:p>
          <a:p>
            <a:pPr lvl="1"/>
            <a:r>
              <a:rPr lang="en-US" dirty="0"/>
              <a:t>C, C++ (they are also called more low-level)</a:t>
            </a:r>
          </a:p>
          <a:p>
            <a:pPr lvl="1"/>
            <a:r>
              <a:rPr lang="en-US" dirty="0"/>
              <a:t>They are also </a:t>
            </a:r>
            <a:r>
              <a:rPr lang="en-US" u="sng" dirty="0"/>
              <a:t>much faster</a:t>
            </a:r>
            <a:r>
              <a:rPr lang="en-US" dirty="0"/>
              <a:t>, but way more annoying</a:t>
            </a:r>
          </a:p>
          <a:p>
            <a:pPr lvl="1"/>
            <a:r>
              <a:rPr lang="en-US" dirty="0"/>
              <a:t>Screw up memory allocation -&gt; program crashes </a:t>
            </a:r>
            <a:br>
              <a:rPr lang="en-US" dirty="0"/>
            </a:br>
            <a:r>
              <a:rPr lang="en-US" dirty="0"/>
              <a:t>(</a:t>
            </a:r>
            <a:r>
              <a:rPr lang="en-US" b="1" dirty="0"/>
              <a:t>segmentation fault</a:t>
            </a:r>
            <a:r>
              <a:rPr lang="en-US" dirty="0"/>
              <a:t>, aka “there is a problem </a:t>
            </a:r>
            <a:r>
              <a:rPr lang="en-US" i="1" dirty="0"/>
              <a:t>somewhere</a:t>
            </a:r>
            <a:r>
              <a:rPr lang="en-US" dirty="0"/>
              <a:t>”)</a:t>
            </a:r>
          </a:p>
          <a:p>
            <a:pPr lvl="1"/>
            <a:r>
              <a:rPr lang="en-US" i="1" dirty="0"/>
              <a:t>Memory leaks</a:t>
            </a:r>
            <a:r>
              <a:rPr lang="en-US" dirty="0"/>
              <a:t> are also possible (do not release used memory)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29252B9-8A77-4A80-A71D-351734B8A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6DF800-1E12-4CC0-ADA7-CCC9DA73F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19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9BE63D-CD8D-48ED-A312-69A848AB0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3C676E-10D2-4D04-97C1-0373AFD08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much memory for an image?</a:t>
            </a:r>
          </a:p>
          <a:p>
            <a:pPr lvl="1"/>
            <a:r>
              <a:rPr lang="en-US" dirty="0"/>
              <a:t>745 x 1,134 x RGB, 1 Byte/channel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AD687E-F0E5-4258-98CD-5123D7A88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420B9B-8522-4D59-9D75-BE373C369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A1124B0-D7B7-46E0-9021-EDE9A83E2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524" y="0"/>
            <a:ext cx="45054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28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9BE63D-CD8D-48ED-A312-69A848AB0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3C676E-10D2-4D04-97C1-0373AFD08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much memory for an image?</a:t>
            </a:r>
          </a:p>
          <a:p>
            <a:pPr lvl="1"/>
            <a:r>
              <a:rPr lang="en-US" dirty="0"/>
              <a:t>745 x 1,134 x RGB, 1 Byte/channel</a:t>
            </a:r>
          </a:p>
          <a:p>
            <a:pPr lvl="1"/>
            <a:r>
              <a:rPr lang="en-US" dirty="0"/>
              <a:t>You would expect something like</a:t>
            </a:r>
            <a:br>
              <a:rPr lang="en-US" dirty="0"/>
            </a:br>
            <a:r>
              <a:rPr lang="en-US" dirty="0"/>
              <a:t>745 x 1,134 x 3 = 2,534,490 Bytes </a:t>
            </a:r>
            <a:br>
              <a:rPr lang="en-US" dirty="0"/>
            </a:br>
            <a:r>
              <a:rPr lang="en-US" dirty="0"/>
              <a:t>~= 2.5 MB</a:t>
            </a:r>
          </a:p>
          <a:p>
            <a:pPr lvl="1"/>
            <a:r>
              <a:rPr lang="en-US" dirty="0"/>
              <a:t>But this image </a:t>
            </a:r>
            <a:r>
              <a:rPr lang="en-US" b="1" dirty="0"/>
              <a:t>only takes ~105 KB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How is that possible?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AD687E-F0E5-4258-98CD-5123D7A88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420B9B-8522-4D59-9D75-BE373C369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A1124B0-D7B7-46E0-9021-EDE9A83E2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524" y="0"/>
            <a:ext cx="45054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65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9BE63D-CD8D-48ED-A312-69A848AB0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3C676E-10D2-4D04-97C1-0373AFD08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Naïve encoding of images (BITMAP) is rare</a:t>
            </a:r>
          </a:p>
          <a:p>
            <a:r>
              <a:rPr lang="en-US" dirty="0"/>
              <a:t>JPG, PNG, WEBP are algorithms</a:t>
            </a:r>
          </a:p>
          <a:p>
            <a:r>
              <a:rPr lang="en-US" dirty="0"/>
              <a:t>You </a:t>
            </a:r>
            <a:r>
              <a:rPr lang="en-US" i="1" dirty="0"/>
              <a:t>decompress</a:t>
            </a:r>
            <a:r>
              <a:rPr lang="en-US" dirty="0"/>
              <a:t> a </a:t>
            </a:r>
            <a:r>
              <a:rPr lang="en-US" i="1" dirty="0"/>
              <a:t>compressed </a:t>
            </a:r>
            <a:r>
              <a:rPr lang="en-US" dirty="0"/>
              <a:t>image</a:t>
            </a:r>
          </a:p>
          <a:p>
            <a:r>
              <a:rPr lang="en-US" dirty="0"/>
              <a:t>Trade-off </a:t>
            </a:r>
            <a:r>
              <a:rPr lang="en-US" b="1" dirty="0"/>
              <a:t>computation</a:t>
            </a:r>
            <a:r>
              <a:rPr lang="en-US" dirty="0"/>
              <a:t> (de/compress) </a:t>
            </a:r>
            <a:br>
              <a:rPr lang="en-US" dirty="0"/>
            </a:br>
            <a:r>
              <a:rPr lang="en-US" dirty="0"/>
              <a:t>for </a:t>
            </a:r>
            <a:r>
              <a:rPr lang="en-US" b="1" dirty="0"/>
              <a:t>memory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AD687E-F0E5-4258-98CD-5123D7A88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420B9B-8522-4D59-9D75-BE373C369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0543A53-B484-43FD-A269-04D69ECF88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9" t="1625" r="3971"/>
          <a:stretch/>
        </p:blipFill>
        <p:spPr>
          <a:xfrm>
            <a:off x="8488135" y="942681"/>
            <a:ext cx="3078861" cy="512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09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BE80FC-3BFE-456F-9B4A-97F4AC2E2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some languages faster than others?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A0617F-25C0-4FCE-BE11-EB5DE04F3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languages</a:t>
            </a:r>
          </a:p>
          <a:p>
            <a:pPr lvl="1"/>
            <a:r>
              <a:rPr lang="en-US" dirty="0"/>
              <a:t>Assembly, C, C++, Fortran, …</a:t>
            </a:r>
          </a:p>
          <a:p>
            <a:r>
              <a:rPr lang="en-US" dirty="0"/>
              <a:t>Slow languages</a:t>
            </a:r>
          </a:p>
          <a:p>
            <a:pPr lvl="1"/>
            <a:r>
              <a:rPr lang="en-US" dirty="0"/>
              <a:t>Java, Python, R, …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5D5C52-E5A0-4443-803A-EEAB2F21E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F50D082-413D-4F37-B8D3-3303AD985B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209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EE9B5F-431E-4E93-8BEE-6FCA1A206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4D34B0-1657-4C3B-BF82-5779557B2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some text</a:t>
            </a:r>
          </a:p>
          <a:p>
            <a:pPr lvl="1"/>
            <a:r>
              <a:rPr lang="en-US" dirty="0"/>
              <a:t>And some smaller text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FB3158-76D3-4740-9104-AA0F0CCBA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20EC01-BAEE-4961-BDB9-1ACD4B20A1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123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BE80FC-3BFE-456F-9B4A-97F4AC2E2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some languages faster than others?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A0617F-25C0-4FCE-BE11-EB5DE04F3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Compiled languages (Assembly, C, C++, …)</a:t>
            </a:r>
          </a:p>
          <a:p>
            <a:pPr lvl="1"/>
            <a:r>
              <a:rPr lang="en-US" dirty="0"/>
              <a:t>Computers represent EVERYTHING as bits</a:t>
            </a:r>
          </a:p>
          <a:p>
            <a:pPr lvl="1"/>
            <a:r>
              <a:rPr lang="en-US" dirty="0"/>
              <a:t>Including </a:t>
            </a:r>
            <a:r>
              <a:rPr lang="en-US" b="1" dirty="0"/>
              <a:t>instructions</a:t>
            </a:r>
            <a:r>
              <a:rPr lang="en-US" dirty="0"/>
              <a:t>! But “000101010” is not very readable</a:t>
            </a:r>
          </a:p>
          <a:p>
            <a:pPr lvl="1"/>
            <a:r>
              <a:rPr lang="en-US" dirty="0"/>
              <a:t>Compilers transform </a:t>
            </a:r>
            <a:r>
              <a:rPr lang="en-US" b="1" dirty="0"/>
              <a:t>human-readable programs</a:t>
            </a:r>
            <a:r>
              <a:rPr lang="en-US" dirty="0"/>
              <a:t> into </a:t>
            </a:r>
            <a:r>
              <a:rPr lang="en-US" b="1" dirty="0"/>
              <a:t>binary code</a:t>
            </a:r>
          </a:p>
          <a:p>
            <a:pPr lvl="1"/>
            <a:r>
              <a:rPr lang="en-US" dirty="0"/>
              <a:t>Binary code is optimized for your PC! So it’s very fast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Compiling a program can take some time</a:t>
            </a:r>
          </a:p>
          <a:p>
            <a:pPr lvl="1"/>
            <a:r>
              <a:rPr lang="en-US" dirty="0"/>
              <a:t>Code works with restrictions (only Windows, only Linux, only Intel, only AMD, …)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5D5C52-E5A0-4443-803A-EEAB2F21E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F50D082-413D-4F37-B8D3-3303AD985B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824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BE80FC-3BFE-456F-9B4A-97F4AC2E2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some languages faster than others?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A0617F-25C0-4FCE-BE11-EB5DE04F3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Interpreted languages (Java*, Python, R, …)</a:t>
            </a:r>
          </a:p>
          <a:p>
            <a:pPr lvl="1"/>
            <a:r>
              <a:rPr lang="en-US" dirty="0"/>
              <a:t>Rely on software layer (interpreter) which reads and executes code</a:t>
            </a:r>
          </a:p>
          <a:p>
            <a:pPr lvl="1"/>
            <a:r>
              <a:rPr lang="en-US" dirty="0"/>
              <a:t>Same code can work on very different architectures!</a:t>
            </a:r>
          </a:p>
          <a:p>
            <a:pPr lvl="1"/>
            <a:r>
              <a:rPr lang="en-US" dirty="0"/>
              <a:t>Take care of memory management automatically; no compiling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Interpreter adds extra steps for execution, it’s </a:t>
            </a:r>
            <a:r>
              <a:rPr lang="en-US" i="1" dirty="0"/>
              <a:t>slower</a:t>
            </a:r>
          </a:p>
          <a:p>
            <a:pPr lvl="1"/>
            <a:r>
              <a:rPr lang="en-US" u="sng" dirty="0"/>
              <a:t>Orders of magnitude</a:t>
            </a:r>
            <a:r>
              <a:rPr lang="en-US" dirty="0"/>
              <a:t> slower (easily 10-100x)</a:t>
            </a:r>
          </a:p>
          <a:p>
            <a:pPr lvl="1"/>
            <a:r>
              <a:rPr lang="en-US" dirty="0"/>
              <a:t>Also, extremely difficult to optimize memory use and speed</a:t>
            </a:r>
          </a:p>
          <a:p>
            <a:pPr marL="0" indent="0">
              <a:buNone/>
            </a:pPr>
            <a:br>
              <a:rPr lang="en-US" sz="2400" dirty="0"/>
            </a:br>
            <a:r>
              <a:rPr lang="en-US" sz="2400" dirty="0"/>
              <a:t>*</a:t>
            </a:r>
            <a:r>
              <a:rPr lang="en-US" sz="2400" i="1" dirty="0"/>
              <a:t>Java actually makes a hybrid compiled/interpreted mess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5D5C52-E5A0-4443-803A-EEAB2F21E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F50D082-413D-4F37-B8D3-3303AD985B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494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60EF31-9201-4954-8085-0B5F886D2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is interpreted, </a:t>
            </a:r>
            <a:r>
              <a:rPr lang="en-US" i="1" dirty="0"/>
              <a:t>but</a:t>
            </a:r>
            <a:r>
              <a:rPr lang="en-US" dirty="0"/>
              <a:t>…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A58871-E4F4-48D2-8FB3-8EC08485E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is popular for its tricks to improve speed</a:t>
            </a:r>
          </a:p>
          <a:p>
            <a:pPr lvl="1"/>
            <a:r>
              <a:rPr lang="en-US" dirty="0"/>
              <a:t>Lots of Python libraries use a technique called </a:t>
            </a:r>
            <a:r>
              <a:rPr lang="en-US" i="1" dirty="0"/>
              <a:t>binding</a:t>
            </a:r>
            <a:endParaRPr lang="en-US" dirty="0"/>
          </a:p>
          <a:p>
            <a:pPr lvl="1"/>
            <a:r>
              <a:rPr lang="en-US" dirty="0"/>
              <a:t>Compiled code is </a:t>
            </a:r>
            <a:r>
              <a:rPr lang="en-US" u="sng" dirty="0"/>
              <a:t>called and executed</a:t>
            </a:r>
            <a:r>
              <a:rPr lang="en-US" dirty="0"/>
              <a:t> from Python code</a:t>
            </a:r>
          </a:p>
          <a:p>
            <a:pPr lvl="1"/>
            <a:r>
              <a:rPr lang="en-US" dirty="0"/>
              <a:t>So, the most time-consuming parts run </a:t>
            </a:r>
            <a:r>
              <a:rPr lang="en-US" b="1" dirty="0"/>
              <a:t>faster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Libraries like </a:t>
            </a:r>
            <a:r>
              <a:rPr lang="en-US" b="1" dirty="0" err="1"/>
              <a:t>numpy</a:t>
            </a:r>
            <a:r>
              <a:rPr lang="en-US" dirty="0"/>
              <a:t>, </a:t>
            </a:r>
            <a:r>
              <a:rPr lang="en-US" b="1" dirty="0" err="1"/>
              <a:t>pytorch</a:t>
            </a:r>
            <a:endParaRPr lang="en-US" b="1" dirty="0"/>
          </a:p>
          <a:p>
            <a:r>
              <a:rPr lang="en-US" dirty="0"/>
              <a:t>In principle, </a:t>
            </a:r>
            <a:r>
              <a:rPr lang="en-US" u="sng" dirty="0"/>
              <a:t>you</a:t>
            </a:r>
            <a:r>
              <a:rPr lang="en-US" dirty="0"/>
              <a:t> can also create bindings</a:t>
            </a:r>
          </a:p>
          <a:p>
            <a:pPr lvl="1"/>
            <a:r>
              <a:rPr lang="en-US" dirty="0"/>
              <a:t>It’s a bit hard, because it requires knowing well both Python AND the compiled language (usually C, C++, or Fortran)</a:t>
            </a:r>
          </a:p>
          <a:p>
            <a:pPr lvl="1"/>
            <a:r>
              <a:rPr lang="en-US" dirty="0"/>
              <a:t>A colleague (US LANL) did it for old Fortran code</a:t>
            </a:r>
          </a:p>
          <a:p>
            <a:pPr lvl="1"/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6F6326-5D09-43D9-9238-6E2351E31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70BBF6D-3048-4F3B-9610-99640B3255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586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2D8402-E9D7-4C89-A242-C7A40288E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we care?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D94B07-0D72-4053-A86A-2F6D33088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code needs to be fast and Python is not enough</a:t>
            </a:r>
          </a:p>
          <a:p>
            <a:r>
              <a:rPr lang="en-US" dirty="0"/>
              <a:t>Example from the paper below</a:t>
            </a:r>
          </a:p>
          <a:p>
            <a:pPr lvl="1"/>
            <a:r>
              <a:rPr lang="en-US" dirty="0"/>
              <a:t>Simple code, running stochastic simulations</a:t>
            </a:r>
          </a:p>
          <a:p>
            <a:pPr lvl="1"/>
            <a:r>
              <a:rPr lang="en-US" dirty="0"/>
              <a:t>It needed to run </a:t>
            </a:r>
            <a:r>
              <a:rPr lang="en-US" i="1" dirty="0"/>
              <a:t>thousands</a:t>
            </a:r>
            <a:r>
              <a:rPr lang="en-US" dirty="0"/>
              <a:t> of times</a:t>
            </a:r>
          </a:p>
          <a:p>
            <a:pPr lvl="1"/>
            <a:r>
              <a:rPr lang="en-US" dirty="0"/>
              <a:t>C++ improved execution time </a:t>
            </a:r>
            <a:r>
              <a:rPr lang="en-US" b="1" dirty="0"/>
              <a:t>100x</a:t>
            </a:r>
          </a:p>
          <a:p>
            <a:pPr lvl="1"/>
            <a:r>
              <a:rPr lang="en-US" dirty="0"/>
              <a:t>Months to hours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73BA36C-C773-4F6E-87A9-C1345A184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A19299-125C-45A7-B4B5-9886A53046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504196E-A1CE-4760-B28D-B18F947137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06"/>
          <a:stretch/>
        </p:blipFill>
        <p:spPr>
          <a:xfrm>
            <a:off x="7039600" y="3799002"/>
            <a:ext cx="4810200" cy="237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03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2140A0-7EBC-4588-B9D9-AB7C75FF2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320BE9-DF47-4541-9ABC-344DA66B4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Science is a relatively young field</a:t>
            </a:r>
          </a:p>
          <a:p>
            <a:pPr lvl="1"/>
            <a:r>
              <a:rPr lang="en-US" dirty="0"/>
              <a:t>Two souls: one more </a:t>
            </a:r>
            <a:r>
              <a:rPr lang="en-US" dirty="0">
                <a:solidFill>
                  <a:schemeClr val="accent1"/>
                </a:solidFill>
              </a:rPr>
              <a:t>theoretical</a:t>
            </a:r>
            <a:r>
              <a:rPr lang="en-US" dirty="0"/>
              <a:t>, the other more </a:t>
            </a:r>
            <a:r>
              <a:rPr lang="en-US" dirty="0">
                <a:solidFill>
                  <a:schemeClr val="accent2"/>
                </a:solidFill>
              </a:rPr>
              <a:t>engineering</a:t>
            </a:r>
          </a:p>
          <a:p>
            <a:pPr lvl="1"/>
            <a:r>
              <a:rPr lang="en-US" dirty="0"/>
              <a:t>Tradition of anarchy and issues with authority (open source)</a:t>
            </a:r>
          </a:p>
          <a:p>
            <a:pPr lvl="1"/>
            <a:r>
              <a:rPr lang="en-US" dirty="0"/>
              <a:t>Maybe less “dogmatic” than other disciplines? IDK</a:t>
            </a:r>
          </a:p>
          <a:p>
            <a:pPr lvl="1"/>
            <a:r>
              <a:rPr lang="en-US" dirty="0"/>
              <a:t>We can easily rerun other people’s experiments!</a:t>
            </a:r>
          </a:p>
          <a:p>
            <a:pPr lvl="1"/>
            <a:r>
              <a:rPr lang="en-US" dirty="0"/>
              <a:t>Fast to adapt, CS changes </a:t>
            </a:r>
            <a:r>
              <a:rPr lang="en-US" u="sng" dirty="0"/>
              <a:t>really quickly</a:t>
            </a:r>
            <a:r>
              <a:rPr lang="en-US" dirty="0"/>
              <a:t> over time</a:t>
            </a:r>
          </a:p>
          <a:p>
            <a:pPr lvl="1"/>
            <a:r>
              <a:rPr lang="en-US" dirty="0"/>
              <a:t>Computer Scientists think they are funny and witty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E21F89-D69C-42E1-8FE9-6C639A856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EC44B80-A8A9-49E6-A6F4-2C5928E39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  <p:pic>
        <p:nvPicPr>
          <p:cNvPr id="1026" name="Picture 2" descr="History of the Apple Logo">
            <a:extLst>
              <a:ext uri="{FF2B5EF4-FFF2-40B4-BE49-F238E27FC236}">
                <a16:creationId xmlns:a16="http://schemas.microsoft.com/office/drawing/2014/main" id="{AE6E7510-A990-4D73-945A-BFF3A8AFE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732" y="4147613"/>
            <a:ext cx="2705800" cy="202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976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B55EA6DC-158E-44BB-87DF-BC6340555D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70BECB58-9207-4986-84C6-178596CAD0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0DB2B34-115A-4184-AAFD-CE52AD708B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56963" y="6361113"/>
            <a:ext cx="935037" cy="365125"/>
          </a:xfrm>
        </p:spPr>
        <p:txBody>
          <a:bodyPr/>
          <a:lstStyle/>
          <a:p>
            <a:fld id="{19485C6F-9B8D-4FB9-A42B-A9ABFED612B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D66F3C6-7761-42A4-A723-938460039B4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8077200" y="6367463"/>
            <a:ext cx="4114800" cy="365125"/>
          </a:xfrm>
        </p:spPr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014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2A68DC-21CD-4EE4-AB8F-9C09D415F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70DFCB-C37C-470F-B074-DAC3A14F4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is computer science?</a:t>
            </a:r>
          </a:p>
          <a:p>
            <a:pPr lvl="1"/>
            <a:r>
              <a:rPr lang="en-US" b="1" dirty="0"/>
              <a:t>Computer science is the study of computation, information, and automation.</a:t>
            </a:r>
            <a:r>
              <a:rPr lang="en-US" dirty="0"/>
              <a:t> It explores </a:t>
            </a:r>
            <a:r>
              <a:rPr lang="en-US" u="sng" dirty="0">
                <a:solidFill>
                  <a:schemeClr val="accent1"/>
                </a:solidFill>
              </a:rPr>
              <a:t>theoretical principles</a:t>
            </a:r>
            <a:r>
              <a:rPr lang="en-US" dirty="0"/>
              <a:t> underlying algorithms, logic, and complexity; and </a:t>
            </a:r>
            <a:r>
              <a:rPr lang="en-US" u="sng" dirty="0">
                <a:solidFill>
                  <a:schemeClr val="accent2"/>
                </a:solidFill>
              </a:rPr>
              <a:t>practical design</a:t>
            </a:r>
            <a:r>
              <a:rPr lang="en-US" dirty="0"/>
              <a:t> and implementation of hardware and software systems. CS seeks to formalize problem-solving, optimize efficiency, and develop intelligent systems that interact with the world. (</a:t>
            </a:r>
            <a:r>
              <a:rPr lang="en-US" b="1" dirty="0" err="1"/>
              <a:t>ChatGPT</a:t>
            </a:r>
            <a:r>
              <a:rPr lang="en-US" dirty="0"/>
              <a:t>)</a:t>
            </a:r>
          </a:p>
          <a:p>
            <a:r>
              <a:rPr lang="en-US" dirty="0"/>
              <a:t>Some people claim it’s not </a:t>
            </a:r>
            <a:r>
              <a:rPr lang="en-US" i="1" dirty="0">
                <a:solidFill>
                  <a:schemeClr val="accent1"/>
                </a:solidFill>
              </a:rPr>
              <a:t>science</a:t>
            </a:r>
            <a:r>
              <a:rPr lang="en-US" dirty="0"/>
              <a:t>, it’s </a:t>
            </a:r>
            <a:r>
              <a:rPr lang="en-US" b="1" dirty="0">
                <a:solidFill>
                  <a:schemeClr val="accent2"/>
                </a:solidFill>
              </a:rPr>
              <a:t>engineering</a:t>
            </a:r>
          </a:p>
          <a:p>
            <a:pPr lvl="1"/>
            <a:r>
              <a:rPr lang="en-US" dirty="0"/>
              <a:t>“Can you do computer science without a computer?”</a:t>
            </a:r>
          </a:p>
          <a:p>
            <a:pPr lvl="1"/>
            <a:r>
              <a:rPr lang="en-US" dirty="0"/>
              <a:t>(Italy) Curriculum differences CS/CSE are minimal</a:t>
            </a:r>
          </a:p>
          <a:p>
            <a:pPr lvl="1"/>
            <a:r>
              <a:rPr lang="en-US" dirty="0"/>
              <a:t>I share this point of view, but it’s not entirely correct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A2C4C0-C6C1-4CE6-BC04-7D93169E1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F9BB1BA-205A-47F4-97FD-AB55FCAC4C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841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33BE3D8-C94E-4106-A04C-E74AAA4F4094}"/>
              </a:ext>
            </a:extLst>
          </p:cNvPr>
          <p:cNvSpPr/>
          <p:nvPr/>
        </p:nvSpPr>
        <p:spPr>
          <a:xfrm>
            <a:off x="0" y="-18928"/>
            <a:ext cx="7839074" cy="6876928"/>
          </a:xfrm>
          <a:custGeom>
            <a:avLst/>
            <a:gdLst>
              <a:gd name="connsiteX0" fmla="*/ 0 w 7857928"/>
              <a:gd name="connsiteY0" fmla="*/ 0 h 6876928"/>
              <a:gd name="connsiteX1" fmla="*/ 7857928 w 7857928"/>
              <a:gd name="connsiteY1" fmla="*/ 0 h 6876928"/>
              <a:gd name="connsiteX2" fmla="*/ 7857928 w 7857928"/>
              <a:gd name="connsiteY2" fmla="*/ 6876928 h 6876928"/>
              <a:gd name="connsiteX3" fmla="*/ 0 w 7857928"/>
              <a:gd name="connsiteY3" fmla="*/ 6876928 h 6876928"/>
              <a:gd name="connsiteX4" fmla="*/ 0 w 7857928"/>
              <a:gd name="connsiteY4" fmla="*/ 0 h 6876928"/>
              <a:gd name="connsiteX0" fmla="*/ 0 w 7857928"/>
              <a:gd name="connsiteY0" fmla="*/ 0 h 6876928"/>
              <a:gd name="connsiteX1" fmla="*/ 7857928 w 7857928"/>
              <a:gd name="connsiteY1" fmla="*/ 0 h 6876928"/>
              <a:gd name="connsiteX2" fmla="*/ 3945804 w 7857928"/>
              <a:gd name="connsiteY2" fmla="*/ 3888631 h 6876928"/>
              <a:gd name="connsiteX3" fmla="*/ 0 w 7857928"/>
              <a:gd name="connsiteY3" fmla="*/ 6876928 h 6876928"/>
              <a:gd name="connsiteX4" fmla="*/ 0 w 7857928"/>
              <a:gd name="connsiteY4" fmla="*/ 0 h 6876928"/>
              <a:gd name="connsiteX0" fmla="*/ 0 w 7857928"/>
              <a:gd name="connsiteY0" fmla="*/ 0 h 6876928"/>
              <a:gd name="connsiteX1" fmla="*/ 7857928 w 7857928"/>
              <a:gd name="connsiteY1" fmla="*/ 0 h 6876928"/>
              <a:gd name="connsiteX2" fmla="*/ 3945804 w 7857928"/>
              <a:gd name="connsiteY2" fmla="*/ 3888631 h 6876928"/>
              <a:gd name="connsiteX3" fmla="*/ 0 w 7857928"/>
              <a:gd name="connsiteY3" fmla="*/ 6876928 h 6876928"/>
              <a:gd name="connsiteX4" fmla="*/ 0 w 7857928"/>
              <a:gd name="connsiteY4" fmla="*/ 0 h 6876928"/>
              <a:gd name="connsiteX0" fmla="*/ 0 w 7857928"/>
              <a:gd name="connsiteY0" fmla="*/ 0 h 6876928"/>
              <a:gd name="connsiteX1" fmla="*/ 7857928 w 7857928"/>
              <a:gd name="connsiteY1" fmla="*/ 0 h 6876928"/>
              <a:gd name="connsiteX2" fmla="*/ 3945804 w 7857928"/>
              <a:gd name="connsiteY2" fmla="*/ 3888631 h 6876928"/>
              <a:gd name="connsiteX3" fmla="*/ 0 w 7857928"/>
              <a:gd name="connsiteY3" fmla="*/ 6876928 h 6876928"/>
              <a:gd name="connsiteX4" fmla="*/ 0 w 7857928"/>
              <a:gd name="connsiteY4" fmla="*/ 0 h 6876928"/>
              <a:gd name="connsiteX0" fmla="*/ 0 w 7857928"/>
              <a:gd name="connsiteY0" fmla="*/ 0 h 6876928"/>
              <a:gd name="connsiteX1" fmla="*/ 7857928 w 7857928"/>
              <a:gd name="connsiteY1" fmla="*/ 0 h 6876928"/>
              <a:gd name="connsiteX2" fmla="*/ 3945804 w 7857928"/>
              <a:gd name="connsiteY2" fmla="*/ 3888631 h 6876928"/>
              <a:gd name="connsiteX3" fmla="*/ 0 w 7857928"/>
              <a:gd name="connsiteY3" fmla="*/ 6876928 h 6876928"/>
              <a:gd name="connsiteX4" fmla="*/ 0 w 7857928"/>
              <a:gd name="connsiteY4" fmla="*/ 0 h 6876928"/>
              <a:gd name="connsiteX0" fmla="*/ 0 w 7857928"/>
              <a:gd name="connsiteY0" fmla="*/ 0 h 6876928"/>
              <a:gd name="connsiteX1" fmla="*/ 7857928 w 7857928"/>
              <a:gd name="connsiteY1" fmla="*/ 0 h 6876928"/>
              <a:gd name="connsiteX2" fmla="*/ 3945804 w 7857928"/>
              <a:gd name="connsiteY2" fmla="*/ 3888631 h 6876928"/>
              <a:gd name="connsiteX3" fmla="*/ 0 w 7857928"/>
              <a:gd name="connsiteY3" fmla="*/ 6876928 h 6876928"/>
              <a:gd name="connsiteX4" fmla="*/ 0 w 7857928"/>
              <a:gd name="connsiteY4" fmla="*/ 0 h 6876928"/>
              <a:gd name="connsiteX0" fmla="*/ 0 w 7839074"/>
              <a:gd name="connsiteY0" fmla="*/ 0 h 6876928"/>
              <a:gd name="connsiteX1" fmla="*/ 7839074 w 7839074"/>
              <a:gd name="connsiteY1" fmla="*/ 0 h 6876928"/>
              <a:gd name="connsiteX2" fmla="*/ 3945804 w 7839074"/>
              <a:gd name="connsiteY2" fmla="*/ 3888631 h 6876928"/>
              <a:gd name="connsiteX3" fmla="*/ 0 w 7839074"/>
              <a:gd name="connsiteY3" fmla="*/ 6876928 h 6876928"/>
              <a:gd name="connsiteX4" fmla="*/ 0 w 7839074"/>
              <a:gd name="connsiteY4" fmla="*/ 0 h 6876928"/>
              <a:gd name="connsiteX0" fmla="*/ 0 w 7839074"/>
              <a:gd name="connsiteY0" fmla="*/ 0 h 6876928"/>
              <a:gd name="connsiteX1" fmla="*/ 7839074 w 7839074"/>
              <a:gd name="connsiteY1" fmla="*/ 0 h 6876928"/>
              <a:gd name="connsiteX2" fmla="*/ 3945804 w 7839074"/>
              <a:gd name="connsiteY2" fmla="*/ 3888631 h 6876928"/>
              <a:gd name="connsiteX3" fmla="*/ 0 w 7839074"/>
              <a:gd name="connsiteY3" fmla="*/ 6876928 h 6876928"/>
              <a:gd name="connsiteX4" fmla="*/ 0 w 7839074"/>
              <a:gd name="connsiteY4" fmla="*/ 0 h 6876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39074" h="6876928">
                <a:moveTo>
                  <a:pt x="0" y="0"/>
                </a:moveTo>
                <a:lnTo>
                  <a:pt x="7839074" y="0"/>
                </a:lnTo>
                <a:cubicBezTo>
                  <a:pt x="5872014" y="1286784"/>
                  <a:pt x="5243561" y="2592421"/>
                  <a:pt x="3945804" y="3888631"/>
                </a:cubicBezTo>
                <a:cubicBezTo>
                  <a:pt x="3912582" y="6298751"/>
                  <a:pt x="1315268" y="5880829"/>
                  <a:pt x="0" y="6876928"/>
                </a:cubicBezTo>
                <a:lnTo>
                  <a:pt x="0" y="0"/>
                </a:lnTo>
                <a:close/>
              </a:path>
            </a:pathLst>
          </a:custGeom>
          <a:solidFill>
            <a:srgbClr val="00A3A6"/>
          </a:solidFill>
          <a:ln>
            <a:solidFill>
              <a:srgbClr val="00A3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DDA96233-331F-4632-8A61-C72DACA25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064" y="4205225"/>
            <a:ext cx="1420742" cy="216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Imitation Game. Le matheux de l'ombre">
            <a:extLst>
              <a:ext uri="{FF2B5EF4-FFF2-40B4-BE49-F238E27FC236}">
                <a16:creationId xmlns:a16="http://schemas.microsoft.com/office/drawing/2014/main" id="{2A4E0B0F-BFD0-4A1A-9BD4-26FEA3B08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180" y="1771538"/>
            <a:ext cx="1166237" cy="166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1D7D83D-ADCB-482B-80D0-2D8252EAA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651" y="258976"/>
            <a:ext cx="4242010" cy="869547"/>
          </a:xfrm>
        </p:spPr>
        <p:txBody>
          <a:bodyPr>
            <a:normAutofit/>
          </a:bodyPr>
          <a:lstStyle/>
          <a:p>
            <a:r>
              <a:rPr lang="en-US" dirty="0"/>
              <a:t>Computer science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E50CAE-D7FB-4F5B-904B-50CB46ABB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F57EEBD-418F-4687-8BFB-54A714E933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  <p:pic>
        <p:nvPicPr>
          <p:cNvPr id="1026" name="Picture 2" descr="Alan Turing — Wikipédia">
            <a:extLst>
              <a:ext uri="{FF2B5EF4-FFF2-40B4-BE49-F238E27FC236}">
                <a16:creationId xmlns:a16="http://schemas.microsoft.com/office/drawing/2014/main" id="{3F566DAE-9FDB-4BEB-8E25-2145535A0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064" y="1128523"/>
            <a:ext cx="2373322" cy="241241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2B6D4E-4813-4E77-A0AD-476206DCD552}"/>
              </a:ext>
            </a:extLst>
          </p:cNvPr>
          <p:cNvSpPr/>
          <p:nvPr/>
        </p:nvSpPr>
        <p:spPr>
          <a:xfrm>
            <a:off x="6869848" y="3266289"/>
            <a:ext cx="2451754" cy="6127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5"/>
                </a:solidFill>
              </a:rPr>
              <a:t>Alan Turing</a:t>
            </a:r>
          </a:p>
        </p:txBody>
      </p:sp>
      <p:pic>
        <p:nvPicPr>
          <p:cNvPr id="1028" name="Picture 4" descr="Biographie | John Von Neumann - Mathématicien, physicien, informaticien |  Futura Sciences">
            <a:extLst>
              <a:ext uri="{FF2B5EF4-FFF2-40B4-BE49-F238E27FC236}">
                <a16:creationId xmlns:a16="http://schemas.microsoft.com/office/drawing/2014/main" id="{8B049B77-D3D1-4915-9DE9-7870E7DDE8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5" t="9931"/>
          <a:stretch/>
        </p:blipFill>
        <p:spPr bwMode="auto">
          <a:xfrm>
            <a:off x="9591773" y="1120561"/>
            <a:ext cx="1917569" cy="24521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D1CB1EF-86C7-4BAE-879F-080980B03A7A}"/>
              </a:ext>
            </a:extLst>
          </p:cNvPr>
          <p:cNvSpPr/>
          <p:nvPr/>
        </p:nvSpPr>
        <p:spPr>
          <a:xfrm>
            <a:off x="9516991" y="3248752"/>
            <a:ext cx="2067131" cy="10283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John Von </a:t>
            </a:r>
          </a:p>
          <a:p>
            <a:pPr algn="ctr"/>
            <a:r>
              <a:rPr lang="en-US" sz="3200" dirty="0">
                <a:solidFill>
                  <a:schemeClr val="accent2"/>
                </a:solidFill>
              </a:rPr>
              <a:t>Neumann</a:t>
            </a:r>
          </a:p>
        </p:txBody>
      </p:sp>
      <p:pic>
        <p:nvPicPr>
          <p:cNvPr id="1032" name="Picture 8" descr="Claude Shannon — Wikipédia">
            <a:extLst>
              <a:ext uri="{FF2B5EF4-FFF2-40B4-BE49-F238E27FC236}">
                <a16:creationId xmlns:a16="http://schemas.microsoft.com/office/drawing/2014/main" id="{8A21CCFD-96FC-4588-A0BD-3D6CC5EF62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5" b="21486"/>
          <a:stretch/>
        </p:blipFill>
        <p:spPr bwMode="auto">
          <a:xfrm>
            <a:off x="4853142" y="4519062"/>
            <a:ext cx="1420742" cy="146055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C9FDB77-4677-4381-B0E8-4AC137D6B752}"/>
              </a:ext>
            </a:extLst>
          </p:cNvPr>
          <p:cNvSpPr/>
          <p:nvPr/>
        </p:nvSpPr>
        <p:spPr>
          <a:xfrm>
            <a:off x="4561033" y="5803530"/>
            <a:ext cx="1915186" cy="4511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Claude Shannon</a:t>
            </a:r>
          </a:p>
        </p:txBody>
      </p:sp>
      <p:pic>
        <p:nvPicPr>
          <p:cNvPr id="1036" name="Picture 12" descr="Alonzo Church - Wikipedia">
            <a:extLst>
              <a:ext uri="{FF2B5EF4-FFF2-40B4-BE49-F238E27FC236}">
                <a16:creationId xmlns:a16="http://schemas.microsoft.com/office/drawing/2014/main" id="{B0073C0A-47E5-4988-AA7A-3A2F75C77D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71" b="26071"/>
          <a:stretch/>
        </p:blipFill>
        <p:spPr bwMode="auto">
          <a:xfrm>
            <a:off x="6669902" y="4450092"/>
            <a:ext cx="1461348" cy="146055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C02B164-BB78-44C5-8F07-FF2D739B1330}"/>
              </a:ext>
            </a:extLst>
          </p:cNvPr>
          <p:cNvSpPr/>
          <p:nvPr/>
        </p:nvSpPr>
        <p:spPr>
          <a:xfrm>
            <a:off x="6550487" y="5803530"/>
            <a:ext cx="1700177" cy="4511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Alonzo Church</a:t>
            </a:r>
          </a:p>
        </p:txBody>
      </p:sp>
      <p:pic>
        <p:nvPicPr>
          <p:cNvPr id="1038" name="Picture 14" descr="Grace Hopper — Wikipédia">
            <a:extLst>
              <a:ext uri="{FF2B5EF4-FFF2-40B4-BE49-F238E27FC236}">
                <a16:creationId xmlns:a16="http://schemas.microsoft.com/office/drawing/2014/main" id="{89CEFE2E-EDE9-4D86-B41E-133E2B90AB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11684" b="24399"/>
          <a:stretch/>
        </p:blipFill>
        <p:spPr bwMode="auto">
          <a:xfrm>
            <a:off x="8467570" y="4413271"/>
            <a:ext cx="1550818" cy="165207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C4EBD05-2F36-4341-B517-B9ECA736CD1B}"/>
              </a:ext>
            </a:extLst>
          </p:cNvPr>
          <p:cNvSpPr/>
          <p:nvPr/>
        </p:nvSpPr>
        <p:spPr>
          <a:xfrm>
            <a:off x="8330412" y="5803530"/>
            <a:ext cx="1858977" cy="4511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Grace Hopper</a:t>
            </a:r>
          </a:p>
        </p:txBody>
      </p:sp>
      <p:pic>
        <p:nvPicPr>
          <p:cNvPr id="1040" name="Picture 16" descr="Donald Knuth — Wikipédia">
            <a:extLst>
              <a:ext uri="{FF2B5EF4-FFF2-40B4-BE49-F238E27FC236}">
                <a16:creationId xmlns:a16="http://schemas.microsoft.com/office/drawing/2014/main" id="{941E48B8-A015-4B06-A0C8-81C20C395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b="20392"/>
          <a:stretch/>
        </p:blipFill>
        <p:spPr bwMode="auto">
          <a:xfrm>
            <a:off x="10490872" y="4511026"/>
            <a:ext cx="1216771" cy="135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75360EE-4B42-458C-9442-FA3D06CB8D56}"/>
              </a:ext>
            </a:extLst>
          </p:cNvPr>
          <p:cNvSpPr/>
          <p:nvPr/>
        </p:nvSpPr>
        <p:spPr>
          <a:xfrm>
            <a:off x="10278564" y="5819249"/>
            <a:ext cx="1700177" cy="4511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Donald Knuth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CAAA794E-DF7F-4C10-B305-3E47DF394B38}"/>
              </a:ext>
            </a:extLst>
          </p:cNvPr>
          <p:cNvGrpSpPr/>
          <p:nvPr/>
        </p:nvGrpSpPr>
        <p:grpSpPr>
          <a:xfrm>
            <a:off x="90430" y="1113769"/>
            <a:ext cx="1655570" cy="1296031"/>
            <a:chOff x="153218" y="1154938"/>
            <a:chExt cx="1655570" cy="1296031"/>
          </a:xfrm>
        </p:grpSpPr>
        <p:pic>
          <p:nvPicPr>
            <p:cNvPr id="1042" name="Picture 18" descr="Muhammad Ibn Mūsā al-Khuwārizmī (~780-850) | Lexique de mathématique">
              <a:extLst>
                <a:ext uri="{FF2B5EF4-FFF2-40B4-BE49-F238E27FC236}">
                  <a16:creationId xmlns:a16="http://schemas.microsoft.com/office/drawing/2014/main" id="{61FCB6F8-68F3-4CD9-8832-49CC4B9A6D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71" r="19642"/>
            <a:stretch/>
          </p:blipFill>
          <p:spPr bwMode="auto">
            <a:xfrm>
              <a:off x="505803" y="1154938"/>
              <a:ext cx="922585" cy="9804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2B22AB8-207A-4978-843D-67EF7424EE84}"/>
                </a:ext>
              </a:extLst>
            </p:cNvPr>
            <p:cNvSpPr/>
            <p:nvPr/>
          </p:nvSpPr>
          <p:spPr>
            <a:xfrm>
              <a:off x="153218" y="2125989"/>
              <a:ext cx="1655570" cy="3249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M. Al-Khwarizmi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65B82E38-DD30-4FAB-BD92-96F9AD3B70CF}"/>
              </a:ext>
            </a:extLst>
          </p:cNvPr>
          <p:cNvGrpSpPr/>
          <p:nvPr/>
        </p:nvGrpSpPr>
        <p:grpSpPr>
          <a:xfrm>
            <a:off x="1765253" y="1570392"/>
            <a:ext cx="1655570" cy="1283273"/>
            <a:chOff x="1937332" y="1120561"/>
            <a:chExt cx="1655570" cy="1283273"/>
          </a:xfrm>
        </p:grpSpPr>
        <p:pic>
          <p:nvPicPr>
            <p:cNvPr id="1046" name="Picture 22" descr="Leibniz et le droit – Académie des Sciences Morales et Politiques">
              <a:extLst>
                <a:ext uri="{FF2B5EF4-FFF2-40B4-BE49-F238E27FC236}">
                  <a16:creationId xmlns:a16="http://schemas.microsoft.com/office/drawing/2014/main" id="{43BEA388-7843-4BF0-B259-9CE17690D9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19" t="2886" r="22504" b="14845"/>
            <a:stretch/>
          </p:blipFill>
          <p:spPr bwMode="auto">
            <a:xfrm>
              <a:off x="2167790" y="1120561"/>
              <a:ext cx="1139129" cy="1113122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AE1B6B2-55AC-4915-B9D9-CB5467F1FD0E}"/>
                </a:ext>
              </a:extLst>
            </p:cNvPr>
            <p:cNvSpPr/>
            <p:nvPr/>
          </p:nvSpPr>
          <p:spPr>
            <a:xfrm>
              <a:off x="1937332" y="2078854"/>
              <a:ext cx="1655570" cy="3249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G. W. von Leibniz</a:t>
              </a: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A400E02C-A51F-4595-937D-8C7DE4910966}"/>
              </a:ext>
            </a:extLst>
          </p:cNvPr>
          <p:cNvGrpSpPr/>
          <p:nvPr/>
        </p:nvGrpSpPr>
        <p:grpSpPr>
          <a:xfrm>
            <a:off x="3301900" y="1095724"/>
            <a:ext cx="1237462" cy="1300858"/>
            <a:chOff x="3739835" y="1150111"/>
            <a:chExt cx="1237462" cy="1300858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58163BF5-6993-42A7-B4C8-3993947843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7650" y="1150111"/>
              <a:ext cx="954299" cy="1166847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604DBD3-FE0B-4773-8490-61251738AA3C}"/>
                </a:ext>
              </a:extLst>
            </p:cNvPr>
            <p:cNvSpPr/>
            <p:nvPr/>
          </p:nvSpPr>
          <p:spPr>
            <a:xfrm>
              <a:off x="3739835" y="2125989"/>
              <a:ext cx="1237462" cy="3249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G. Boole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0FAB53BB-547A-4C61-97B6-68C163E064AC}"/>
              </a:ext>
            </a:extLst>
          </p:cNvPr>
          <p:cNvGrpSpPr/>
          <p:nvPr/>
        </p:nvGrpSpPr>
        <p:grpSpPr>
          <a:xfrm>
            <a:off x="69972" y="3806905"/>
            <a:ext cx="1237462" cy="1226001"/>
            <a:chOff x="69982" y="2583911"/>
            <a:chExt cx="1237462" cy="1226001"/>
          </a:xfrm>
        </p:grpSpPr>
        <p:pic>
          <p:nvPicPr>
            <p:cNvPr id="1050" name="Picture 26">
              <a:extLst>
                <a:ext uri="{FF2B5EF4-FFF2-40B4-BE49-F238E27FC236}">
                  <a16:creationId xmlns:a16="http://schemas.microsoft.com/office/drawing/2014/main" id="{A645A1ED-A716-4190-85D7-B6F38ACFF1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12" r="12189" b="30980"/>
            <a:stretch/>
          </p:blipFill>
          <p:spPr bwMode="auto">
            <a:xfrm>
              <a:off x="176003" y="2583911"/>
              <a:ext cx="988191" cy="1066097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CBD71F3-43C0-4B2A-BB2C-173A3B90BA6D}"/>
                </a:ext>
              </a:extLst>
            </p:cNvPr>
            <p:cNvSpPr/>
            <p:nvPr/>
          </p:nvSpPr>
          <p:spPr>
            <a:xfrm>
              <a:off x="69982" y="3484932"/>
              <a:ext cx="1237462" cy="3249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C. Babbage</a:t>
              </a:r>
            </a:p>
          </p:txBody>
        </p:sp>
      </p:grpSp>
      <p:pic>
        <p:nvPicPr>
          <p:cNvPr id="1052" name="Picture 28" descr="undefined">
            <a:extLst>
              <a:ext uri="{FF2B5EF4-FFF2-40B4-BE49-F238E27FC236}">
                <a16:creationId xmlns:a16="http://schemas.microsoft.com/office/drawing/2014/main" id="{D07FFBB5-32C2-4476-B17A-5C62DF53BB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30" t="8797" r="22678" b="60349"/>
          <a:stretch/>
        </p:blipFill>
        <p:spPr bwMode="auto">
          <a:xfrm>
            <a:off x="1314113" y="2970695"/>
            <a:ext cx="1197055" cy="131971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D3A226F-80D0-4CBB-8A24-E707F22835F7}"/>
              </a:ext>
            </a:extLst>
          </p:cNvPr>
          <p:cNvSpPr/>
          <p:nvPr/>
        </p:nvSpPr>
        <p:spPr>
          <a:xfrm>
            <a:off x="1282000" y="4027581"/>
            <a:ext cx="1237462" cy="3249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2"/>
                </a:solidFill>
              </a:rPr>
              <a:t>A. Lovelace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3F7CC6AD-D7A9-45CA-B7AF-F46E11B25677}"/>
              </a:ext>
            </a:extLst>
          </p:cNvPr>
          <p:cNvGrpSpPr/>
          <p:nvPr/>
        </p:nvGrpSpPr>
        <p:grpSpPr>
          <a:xfrm>
            <a:off x="4968513" y="1070692"/>
            <a:ext cx="1045856" cy="1245983"/>
            <a:chOff x="1221065" y="4286287"/>
            <a:chExt cx="1045856" cy="1245983"/>
          </a:xfrm>
        </p:grpSpPr>
        <p:pic>
          <p:nvPicPr>
            <p:cNvPr id="1056" name="Picture 32" descr="Emil Post — Wikipédia">
              <a:extLst>
                <a:ext uri="{FF2B5EF4-FFF2-40B4-BE49-F238E27FC236}">
                  <a16:creationId xmlns:a16="http://schemas.microsoft.com/office/drawing/2014/main" id="{3FDFF957-1605-4123-8533-FB2751DD5E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02"/>
            <a:stretch/>
          </p:blipFill>
          <p:spPr bwMode="auto">
            <a:xfrm>
              <a:off x="1221065" y="4286287"/>
              <a:ext cx="1045856" cy="106989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CF243EC-F6E1-4296-8D3D-FC4079939659}"/>
                </a:ext>
              </a:extLst>
            </p:cNvPr>
            <p:cNvSpPr/>
            <p:nvPr/>
          </p:nvSpPr>
          <p:spPr>
            <a:xfrm>
              <a:off x="1276333" y="5207290"/>
              <a:ext cx="891457" cy="3249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E. Post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F7B9B4B3-18CF-4A83-9449-12BF3225B795}"/>
              </a:ext>
            </a:extLst>
          </p:cNvPr>
          <p:cNvGrpSpPr/>
          <p:nvPr/>
        </p:nvGrpSpPr>
        <p:grpSpPr>
          <a:xfrm>
            <a:off x="1565236" y="4997350"/>
            <a:ext cx="1091647" cy="1371376"/>
            <a:chOff x="1182883" y="4030422"/>
            <a:chExt cx="1091647" cy="1371376"/>
          </a:xfrm>
        </p:grpSpPr>
        <p:pic>
          <p:nvPicPr>
            <p:cNvPr id="1058" name="Picture 34" descr="George Stibitz | Computer Science">
              <a:extLst>
                <a:ext uri="{FF2B5EF4-FFF2-40B4-BE49-F238E27FC236}">
                  <a16:creationId xmlns:a16="http://schemas.microsoft.com/office/drawing/2014/main" id="{06568974-2487-472D-A69C-85781B5B28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81" r="31122" b="28125"/>
            <a:stretch/>
          </p:blipFill>
          <p:spPr bwMode="auto">
            <a:xfrm>
              <a:off x="1182883" y="4030422"/>
              <a:ext cx="1091647" cy="131971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02861CD-2A8D-49C4-80BA-375819F608D2}"/>
                </a:ext>
              </a:extLst>
            </p:cNvPr>
            <p:cNvSpPr/>
            <p:nvPr/>
          </p:nvSpPr>
          <p:spPr>
            <a:xfrm>
              <a:off x="1274379" y="5076818"/>
              <a:ext cx="891457" cy="3249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G. </a:t>
              </a:r>
              <a:r>
                <a:rPr lang="en-US" sz="1600" dirty="0" err="1">
                  <a:solidFill>
                    <a:schemeClr val="accent2"/>
                  </a:solidFill>
                </a:rPr>
                <a:t>Stibiz</a:t>
              </a:r>
              <a:endParaRPr lang="en-US" sz="16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B1B35837-4629-4BA4-A307-3D10B88ADE62}"/>
              </a:ext>
            </a:extLst>
          </p:cNvPr>
          <p:cNvGrpSpPr/>
          <p:nvPr/>
        </p:nvGrpSpPr>
        <p:grpSpPr>
          <a:xfrm>
            <a:off x="305904" y="5408467"/>
            <a:ext cx="972441" cy="1391474"/>
            <a:chOff x="554462" y="4732255"/>
            <a:chExt cx="972441" cy="1391474"/>
          </a:xfrm>
        </p:grpSpPr>
        <p:pic>
          <p:nvPicPr>
            <p:cNvPr id="1060" name="Picture 36" descr="Konrad Zuse — Wikipédia">
              <a:extLst>
                <a:ext uri="{FF2B5EF4-FFF2-40B4-BE49-F238E27FC236}">
                  <a16:creationId xmlns:a16="http://schemas.microsoft.com/office/drawing/2014/main" id="{13471268-F878-4C1C-BD2A-974AE900F6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18" t="473" r="7952" b="19392"/>
            <a:stretch/>
          </p:blipFill>
          <p:spPr bwMode="auto">
            <a:xfrm>
              <a:off x="554462" y="4732255"/>
              <a:ext cx="972441" cy="1224847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63178E9-58EE-4802-8039-6BA021DC9FC7}"/>
                </a:ext>
              </a:extLst>
            </p:cNvPr>
            <p:cNvSpPr/>
            <p:nvPr/>
          </p:nvSpPr>
          <p:spPr>
            <a:xfrm>
              <a:off x="567658" y="5798749"/>
              <a:ext cx="891457" cy="3249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K. </a:t>
              </a:r>
              <a:r>
                <a:rPr lang="en-US" sz="1600" dirty="0" err="1">
                  <a:solidFill>
                    <a:schemeClr val="accent2"/>
                  </a:solidFill>
                </a:rPr>
                <a:t>Zuse</a:t>
              </a:r>
              <a:endParaRPr lang="en-US" sz="16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AD7F5E1B-4E5A-4D23-A4AB-01CE8EB6747F}"/>
              </a:ext>
            </a:extLst>
          </p:cNvPr>
          <p:cNvGrpSpPr/>
          <p:nvPr/>
        </p:nvGrpSpPr>
        <p:grpSpPr>
          <a:xfrm>
            <a:off x="2697799" y="4347067"/>
            <a:ext cx="1110899" cy="1406484"/>
            <a:chOff x="-24337" y="4031728"/>
            <a:chExt cx="1110899" cy="1406484"/>
          </a:xfrm>
        </p:grpSpPr>
        <p:pic>
          <p:nvPicPr>
            <p:cNvPr id="1062" name="Picture 38">
              <a:extLst>
                <a:ext uri="{FF2B5EF4-FFF2-40B4-BE49-F238E27FC236}">
                  <a16:creationId xmlns:a16="http://schemas.microsoft.com/office/drawing/2014/main" id="{1B1DFEC7-2EF6-413E-9E50-A4377F092B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" b="12876"/>
            <a:stretch/>
          </p:blipFill>
          <p:spPr bwMode="auto">
            <a:xfrm>
              <a:off x="14035" y="4031728"/>
              <a:ext cx="1046156" cy="126243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317405B-ED35-41D9-8D37-631AB16D3166}"/>
                </a:ext>
              </a:extLst>
            </p:cNvPr>
            <p:cNvSpPr/>
            <p:nvPr/>
          </p:nvSpPr>
          <p:spPr>
            <a:xfrm>
              <a:off x="-24337" y="5113232"/>
              <a:ext cx="1110899" cy="3249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T. Flowers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52B048A5-3B24-451B-8069-7393C8B79137}"/>
              </a:ext>
            </a:extLst>
          </p:cNvPr>
          <p:cNvGrpSpPr/>
          <p:nvPr/>
        </p:nvGrpSpPr>
        <p:grpSpPr>
          <a:xfrm>
            <a:off x="5989202" y="83914"/>
            <a:ext cx="1166237" cy="1375334"/>
            <a:chOff x="2799360" y="2513805"/>
            <a:chExt cx="1166237" cy="1375334"/>
          </a:xfrm>
        </p:grpSpPr>
        <p:pic>
          <p:nvPicPr>
            <p:cNvPr id="1054" name="Picture 30" descr="Waiting for Gödel | The New Yorker">
              <a:extLst>
                <a:ext uri="{FF2B5EF4-FFF2-40B4-BE49-F238E27FC236}">
                  <a16:creationId xmlns:a16="http://schemas.microsoft.com/office/drawing/2014/main" id="{EF07F3DC-2CDA-47FE-B91B-1035F53F85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23" t="2332" r="13922" b="46779"/>
            <a:stretch/>
          </p:blipFill>
          <p:spPr bwMode="auto">
            <a:xfrm>
              <a:off x="2825826" y="2513805"/>
              <a:ext cx="1113304" cy="116811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AF2006F-F235-4C09-9767-7DB0D2DAD743}"/>
                </a:ext>
              </a:extLst>
            </p:cNvPr>
            <p:cNvSpPr/>
            <p:nvPr/>
          </p:nvSpPr>
          <p:spPr>
            <a:xfrm>
              <a:off x="2799360" y="3564159"/>
              <a:ext cx="1166237" cy="3249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K. F. Gödel</a:t>
              </a:r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8301B92E-70DB-4163-909A-1299C775FAF5}"/>
              </a:ext>
            </a:extLst>
          </p:cNvPr>
          <p:cNvGrpSpPr/>
          <p:nvPr/>
        </p:nvGrpSpPr>
        <p:grpSpPr>
          <a:xfrm>
            <a:off x="3300982" y="3146712"/>
            <a:ext cx="1110899" cy="1266559"/>
            <a:chOff x="3498608" y="3108214"/>
            <a:chExt cx="1110899" cy="1266559"/>
          </a:xfrm>
        </p:grpSpPr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B502E04D-8DD4-4F76-924D-9DEECEA65C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16032" b="20516"/>
            <a:stretch/>
          </p:blipFill>
          <p:spPr>
            <a:xfrm>
              <a:off x="3580885" y="3108214"/>
              <a:ext cx="949282" cy="1116116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D0C8F70-BB41-4296-94ED-FA4B693024D0}"/>
                </a:ext>
              </a:extLst>
            </p:cNvPr>
            <p:cNvSpPr/>
            <p:nvPr/>
          </p:nvSpPr>
          <p:spPr>
            <a:xfrm>
              <a:off x="3498608" y="4049793"/>
              <a:ext cx="1110899" cy="3249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J. Mauchly</a:t>
              </a: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4C05A5F1-3FBC-460C-865F-858D29E1424B}"/>
              </a:ext>
            </a:extLst>
          </p:cNvPr>
          <p:cNvGrpSpPr/>
          <p:nvPr/>
        </p:nvGrpSpPr>
        <p:grpSpPr>
          <a:xfrm>
            <a:off x="4293848" y="2234092"/>
            <a:ext cx="1110899" cy="1357048"/>
            <a:chOff x="3991538" y="2560417"/>
            <a:chExt cx="1110899" cy="1357048"/>
          </a:xfrm>
        </p:grpSpPr>
        <p:pic>
          <p:nvPicPr>
            <p:cNvPr id="1064" name="Picture 40" descr="Computer Pioneers - J. Presper Eckert">
              <a:extLst>
                <a:ext uri="{FF2B5EF4-FFF2-40B4-BE49-F238E27FC236}">
                  <a16:creationId xmlns:a16="http://schemas.microsoft.com/office/drawing/2014/main" id="{940B774D-DAF4-4C71-A67C-7AA5930F9D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65" r="16061" b="28909"/>
            <a:stretch/>
          </p:blipFill>
          <p:spPr bwMode="auto">
            <a:xfrm>
              <a:off x="4020553" y="2560417"/>
              <a:ext cx="1044176" cy="120248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36266FE-F7DC-4CF2-B1A9-476324F5837D}"/>
                </a:ext>
              </a:extLst>
            </p:cNvPr>
            <p:cNvSpPr/>
            <p:nvPr/>
          </p:nvSpPr>
          <p:spPr>
            <a:xfrm>
              <a:off x="3991538" y="3592485"/>
              <a:ext cx="1110899" cy="3249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J. P. Eckert</a:t>
              </a:r>
            </a:p>
          </p:txBody>
        </p:sp>
      </p:grpSp>
      <p:sp>
        <p:nvSpPr>
          <p:cNvPr id="66" name="Titre 1">
            <a:extLst>
              <a:ext uri="{FF2B5EF4-FFF2-40B4-BE49-F238E27FC236}">
                <a16:creationId xmlns:a16="http://schemas.microsoft.com/office/drawing/2014/main" id="{FA3115F9-D6EF-46E1-B5F0-B9FA204614BB}"/>
              </a:ext>
            </a:extLst>
          </p:cNvPr>
          <p:cNvSpPr txBox="1">
            <a:spLocks/>
          </p:cNvSpPr>
          <p:nvPr/>
        </p:nvSpPr>
        <p:spPr>
          <a:xfrm>
            <a:off x="130115" y="253151"/>
            <a:ext cx="4998170" cy="869547"/>
          </a:xfrm>
          <a:prstGeom prst="rect">
            <a:avLst/>
          </a:prstGeom>
          <a:solidFill>
            <a:srgbClr val="00A3A6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A3A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Pre-computer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3459571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EE9B5F-431E-4E93-8BEE-6FCA1A206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3 fundamental parts of a computer?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4D34B0-1657-4C3B-BF82-5779557B2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FB3158-76D3-4740-9104-AA0F0CCBA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20EC01-BAEE-4961-BDB9-1ACD4B20A1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301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EE9B5F-431E-4E93-8BEE-6FCA1A206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3 fundamental parts of a computer?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4D34B0-1657-4C3B-BF82-5779557B2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Disk storage (hard drive)</a:t>
            </a:r>
          </a:p>
          <a:p>
            <a:r>
              <a:rPr lang="en-US" dirty="0"/>
              <a:t>Computation (Central Processing Unit, CPU)</a:t>
            </a:r>
          </a:p>
          <a:p>
            <a:r>
              <a:rPr lang="en-US" dirty="0"/>
              <a:t>Temporary memory (Random Access Memory, RAM)</a:t>
            </a:r>
          </a:p>
          <a:p>
            <a:endParaRPr lang="en-US" dirty="0"/>
          </a:p>
          <a:p>
            <a:r>
              <a:rPr lang="en-US" dirty="0"/>
              <a:t>When programs are executed</a:t>
            </a:r>
          </a:p>
          <a:p>
            <a:pPr lvl="1"/>
            <a:r>
              <a:rPr lang="en-US" dirty="0"/>
              <a:t>Loaded from hard drive to RAM</a:t>
            </a:r>
          </a:p>
          <a:p>
            <a:pPr lvl="1"/>
            <a:r>
              <a:rPr lang="en-US" dirty="0"/>
              <a:t>CPU reads and writes information from/to RAM*</a:t>
            </a:r>
          </a:p>
          <a:p>
            <a:pPr lvl="1"/>
            <a:r>
              <a:rPr lang="en-US" dirty="0"/>
              <a:t>Eventually, results might be written back to hard drive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FB3158-76D3-4740-9104-AA0F0CCBA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20EC01-BAEE-4961-BDB9-1ACD4B20A1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5940F5-2804-4EBA-A2E5-7A84236176AC}"/>
              </a:ext>
            </a:extLst>
          </p:cNvPr>
          <p:cNvSpPr/>
          <p:nvPr/>
        </p:nvSpPr>
        <p:spPr>
          <a:xfrm rot="2534119">
            <a:off x="8228447" y="4741227"/>
            <a:ext cx="4151247" cy="6391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*There are also intermediate memories, like </a:t>
            </a:r>
            <a:r>
              <a:rPr lang="en-US" b="1" dirty="0"/>
              <a:t>cache</a:t>
            </a:r>
            <a:r>
              <a:rPr lang="en-US" dirty="0"/>
              <a:t>, but that’s not too important</a:t>
            </a:r>
          </a:p>
        </p:txBody>
      </p:sp>
    </p:spTree>
    <p:extLst>
      <p:ext uri="{BB962C8B-B14F-4D97-AF65-F5344CB8AC3E}">
        <p14:creationId xmlns:p14="http://schemas.microsoft.com/office/powerpoint/2010/main" val="621186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E50199-0C60-40E0-84EF-71DCE7EE9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we care?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C85D5A-7B7A-4DA7-9623-6E8C7C741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RAM data is volatile, hard drive data persists</a:t>
            </a:r>
          </a:p>
          <a:p>
            <a:r>
              <a:rPr lang="en-US" dirty="0"/>
              <a:t>Why does RAM exist, then?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7AB6F9F-9175-4F12-94C4-E2B7B6538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BF0771-803A-49FF-9869-E89434FDAF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51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E50199-0C60-40E0-84EF-71DCE7EE9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we care?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C85D5A-7B7A-4DA7-9623-6E8C7C741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RAM data is volatile, hard drive data persists</a:t>
            </a:r>
          </a:p>
          <a:p>
            <a:r>
              <a:rPr lang="en-US" dirty="0"/>
              <a:t>Why does RAM exist, then?</a:t>
            </a:r>
          </a:p>
          <a:p>
            <a:pPr lvl="1"/>
            <a:r>
              <a:rPr lang="en-US" dirty="0"/>
              <a:t>Access to RAM is </a:t>
            </a:r>
            <a:r>
              <a:rPr lang="en-US" i="1" dirty="0"/>
              <a:t>F A S T E 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(by orders of magnitude!)</a:t>
            </a:r>
          </a:p>
          <a:p>
            <a:pPr lvl="1"/>
            <a:r>
              <a:rPr lang="en-US" dirty="0"/>
              <a:t>Reading and writing to hard drive is </a:t>
            </a:r>
            <a:r>
              <a:rPr lang="en-US" i="1" dirty="0"/>
              <a:t>slow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7AB6F9F-9175-4F12-94C4-E2B7B6538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BF0771-803A-49FF-9869-E89434FDAF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  <p:pic>
        <p:nvPicPr>
          <p:cNvPr id="1026" name="Picture 2" descr="meme sanic gotta go fast&quot; Poster for Sale by biGcAtsYell | Redbubble">
            <a:extLst>
              <a:ext uri="{FF2B5EF4-FFF2-40B4-BE49-F238E27FC236}">
                <a16:creationId xmlns:a16="http://schemas.microsoft.com/office/drawing/2014/main" id="{C0FC6C41-AA8E-40A1-B377-C5708B818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1" t="8969" r="17120" b="8530"/>
          <a:stretch/>
        </p:blipFill>
        <p:spPr bwMode="auto">
          <a:xfrm>
            <a:off x="8135332" y="2169540"/>
            <a:ext cx="3218467" cy="3964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57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EF67FB-3614-4F01-803A-693E4BBFD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advice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6D97BD-5FDF-4E7C-ACE8-6413406D7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Avoid reading and writing to/from disk more than necessary</a:t>
            </a:r>
          </a:p>
          <a:p>
            <a:pPr lvl="1"/>
            <a:r>
              <a:rPr lang="en-US" dirty="0"/>
              <a:t>Ideally, </a:t>
            </a:r>
            <a:r>
              <a:rPr lang="en-US" u="sng" dirty="0"/>
              <a:t>load everything at the beginning</a:t>
            </a:r>
            <a:r>
              <a:rPr lang="en-US" dirty="0"/>
              <a:t>, </a:t>
            </a:r>
            <a:r>
              <a:rPr lang="en-US" u="sng" dirty="0"/>
              <a:t>write at the end</a:t>
            </a:r>
          </a:p>
          <a:p>
            <a:pPr lvl="1"/>
            <a:r>
              <a:rPr lang="en-US" dirty="0"/>
              <a:t>However, we might want to save intermediate results</a:t>
            </a:r>
          </a:p>
          <a:p>
            <a:pPr lvl="1"/>
            <a:endParaRPr lang="en-US" dirty="0"/>
          </a:p>
          <a:p>
            <a:r>
              <a:rPr lang="en-US" dirty="0"/>
              <a:t>You can improve speed by using more RAM</a:t>
            </a:r>
          </a:p>
          <a:p>
            <a:pPr lvl="1"/>
            <a:r>
              <a:rPr lang="en-US" dirty="0"/>
              <a:t>For example, store results of computations (no recomputing)</a:t>
            </a:r>
          </a:p>
          <a:p>
            <a:pPr lvl="1"/>
            <a:r>
              <a:rPr lang="en-US" dirty="0"/>
              <a:t>However, your amount of RAM is limited (</a:t>
            </a:r>
            <a:r>
              <a:rPr lang="en-US" b="1" dirty="0"/>
              <a:t>out of memory errors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OOM errors are the most common errors I got</a:t>
            </a:r>
          </a:p>
          <a:p>
            <a:pPr lvl="1"/>
            <a:r>
              <a:rPr lang="en-US" b="1" dirty="0"/>
              <a:t>Memory/CPU trade-off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5CD3833-7546-44DE-AC36-BC322166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5C6F-9B8D-4FB9-A42B-A9ABFED612B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E2F5052-729B-4F90-BF46-792B2319C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alberto.tonda@inrae.fr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25305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1502</Words>
  <Application>Microsoft Office PowerPoint</Application>
  <PresentationFormat>Grand écran</PresentationFormat>
  <Paragraphs>219</Paragraphs>
  <Slides>25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Courier New</vt:lpstr>
      <vt:lpstr>Thème Office</vt:lpstr>
      <vt:lpstr>A quick glance at  Computer Science</vt:lpstr>
      <vt:lpstr>Outline</vt:lpstr>
      <vt:lpstr>Computer science</vt:lpstr>
      <vt:lpstr>Computer science</vt:lpstr>
      <vt:lpstr>What are the 3 fundamental parts of a computer?</vt:lpstr>
      <vt:lpstr>What are the 3 fundamental parts of a computer?</vt:lpstr>
      <vt:lpstr>Why should we care?</vt:lpstr>
      <vt:lpstr>Why should we care?</vt:lpstr>
      <vt:lpstr>Practical advice</vt:lpstr>
      <vt:lpstr>Memory management</vt:lpstr>
      <vt:lpstr>Memory management</vt:lpstr>
      <vt:lpstr>Memory management</vt:lpstr>
      <vt:lpstr>Memory management</vt:lpstr>
      <vt:lpstr>Memory management</vt:lpstr>
      <vt:lpstr>Practical advice</vt:lpstr>
      <vt:lpstr>Images</vt:lpstr>
      <vt:lpstr>Images</vt:lpstr>
      <vt:lpstr>Images</vt:lpstr>
      <vt:lpstr>Why are some languages faster than others?</vt:lpstr>
      <vt:lpstr>Why are some languages faster than others?</vt:lpstr>
      <vt:lpstr>Why are some languages faster than others?</vt:lpstr>
      <vt:lpstr>Python is interpreted, but…</vt:lpstr>
      <vt:lpstr>Why should we care?</vt:lpstr>
      <vt:lpstr>In conclusion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Alberto Tonda</dc:creator>
  <cp:lastModifiedBy>Alberto Tonda</cp:lastModifiedBy>
  <cp:revision>162</cp:revision>
  <dcterms:created xsi:type="dcterms:W3CDTF">2024-07-04T00:18:11Z</dcterms:created>
  <dcterms:modified xsi:type="dcterms:W3CDTF">2025-02-20T09:52:00Z</dcterms:modified>
</cp:coreProperties>
</file>